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6" r:id="rId2"/>
    <p:sldId id="261" r:id="rId3"/>
    <p:sldId id="277" r:id="rId4"/>
    <p:sldId id="279" r:id="rId5"/>
    <p:sldId id="280" r:id="rId6"/>
    <p:sldId id="282" r:id="rId7"/>
    <p:sldId id="281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1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05"/>
    <a:srgbClr val="19263D"/>
    <a:srgbClr val="5C8AB5"/>
    <a:srgbClr val="D131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15C661-BBDF-C2D3-8F0A-A7CD044B7C0E}" v="347" dt="2024-07-01T14:37:54.4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58"/>
    <p:restoredTop sz="94668"/>
  </p:normalViewPr>
  <p:slideViewPr>
    <p:cSldViewPr snapToGrid="0" snapToObjects="1">
      <p:cViewPr varScale="1">
        <p:scale>
          <a:sx n="137" d="100"/>
          <a:sy n="137" d="100"/>
        </p:scale>
        <p:origin x="208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DF0767-302B-9944-8C94-BED096362A27}"/>
              </a:ext>
            </a:extLst>
          </p:cNvPr>
          <p:cNvSpPr/>
          <p:nvPr userDrawn="1"/>
        </p:nvSpPr>
        <p:spPr>
          <a:xfrm>
            <a:off x="0" y="5459240"/>
            <a:ext cx="9144000" cy="117695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0B35C4-D1DA-9148-B812-0109071D9E57}"/>
              </a:ext>
            </a:extLst>
          </p:cNvPr>
          <p:cNvSpPr/>
          <p:nvPr userDrawn="1"/>
        </p:nvSpPr>
        <p:spPr>
          <a:xfrm>
            <a:off x="0" y="0"/>
            <a:ext cx="9144000" cy="5459240"/>
          </a:xfrm>
          <a:prstGeom prst="rect">
            <a:avLst/>
          </a:prstGeom>
          <a:solidFill>
            <a:srgbClr val="19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384913"/>
            <a:ext cx="7772400" cy="1059522"/>
          </a:xfrm>
        </p:spPr>
        <p:txBody>
          <a:bodyPr anchor="t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076936"/>
            <a:ext cx="6858000" cy="60782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8B6A3E-7759-0844-BD00-F9D876E880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0368"/>
          <a:stretch/>
        </p:blipFill>
        <p:spPr>
          <a:xfrm>
            <a:off x="1860550" y="5990601"/>
            <a:ext cx="5422900" cy="4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6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A95C3A-1C6D-4446-86AF-5B0B949F8ED8}"/>
              </a:ext>
            </a:extLst>
          </p:cNvPr>
          <p:cNvSpPr/>
          <p:nvPr userDrawn="1"/>
        </p:nvSpPr>
        <p:spPr>
          <a:xfrm>
            <a:off x="0" y="5459240"/>
            <a:ext cx="9144000" cy="117695"/>
          </a:xfrm>
          <a:prstGeom prst="rect">
            <a:avLst/>
          </a:prstGeom>
          <a:solidFill>
            <a:srgbClr val="19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46B6DF-4CB8-A941-8A18-FECBA9267263}"/>
              </a:ext>
            </a:extLst>
          </p:cNvPr>
          <p:cNvSpPr/>
          <p:nvPr userDrawn="1"/>
        </p:nvSpPr>
        <p:spPr>
          <a:xfrm>
            <a:off x="0" y="0"/>
            <a:ext cx="9144000" cy="5459240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384913"/>
            <a:ext cx="7772400" cy="1059522"/>
          </a:xfrm>
        </p:spPr>
        <p:txBody>
          <a:bodyPr anchor="t"/>
          <a:lstStyle>
            <a:lvl1pPr algn="ctr">
              <a:defRPr sz="6000" b="1">
                <a:solidFill>
                  <a:srgbClr val="19263D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076936"/>
            <a:ext cx="6858000" cy="607823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926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D8C40F-7B93-7F4D-9081-0E03E7A3C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0368"/>
          <a:stretch/>
        </p:blipFill>
        <p:spPr>
          <a:xfrm>
            <a:off x="1860550" y="5990601"/>
            <a:ext cx="5422900" cy="4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96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59CE35-D236-B740-A5D2-00B3CB79D5CF}"/>
              </a:ext>
            </a:extLst>
          </p:cNvPr>
          <p:cNvSpPr/>
          <p:nvPr userDrawn="1"/>
        </p:nvSpPr>
        <p:spPr>
          <a:xfrm>
            <a:off x="0" y="5459240"/>
            <a:ext cx="9144000" cy="117695"/>
          </a:xfrm>
          <a:prstGeom prst="rect">
            <a:avLst/>
          </a:prstGeom>
          <a:solidFill>
            <a:srgbClr val="19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D86D05-E2F1-1843-B0F5-2E11BD6DA683}"/>
              </a:ext>
            </a:extLst>
          </p:cNvPr>
          <p:cNvSpPr/>
          <p:nvPr userDrawn="1"/>
        </p:nvSpPr>
        <p:spPr>
          <a:xfrm>
            <a:off x="0" y="0"/>
            <a:ext cx="9144000" cy="5459240"/>
          </a:xfrm>
          <a:prstGeom prst="rect">
            <a:avLst/>
          </a:prstGeom>
          <a:solidFill>
            <a:srgbClr val="5C8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384913"/>
            <a:ext cx="7772400" cy="1059522"/>
          </a:xfrm>
        </p:spPr>
        <p:txBody>
          <a:bodyPr anchor="t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076936"/>
            <a:ext cx="6858000" cy="60782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14E558-F305-BD41-A48B-E7A2EC361F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0368"/>
          <a:stretch/>
        </p:blipFill>
        <p:spPr>
          <a:xfrm>
            <a:off x="1860550" y="5990601"/>
            <a:ext cx="5422900" cy="4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94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E9DB0A-42AC-8047-B38B-21DE4172F81A}"/>
              </a:ext>
            </a:extLst>
          </p:cNvPr>
          <p:cNvSpPr/>
          <p:nvPr userDrawn="1"/>
        </p:nvSpPr>
        <p:spPr>
          <a:xfrm>
            <a:off x="0" y="5459240"/>
            <a:ext cx="9144000" cy="117695"/>
          </a:xfrm>
          <a:prstGeom prst="rect">
            <a:avLst/>
          </a:prstGeom>
          <a:solidFill>
            <a:srgbClr val="19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48400F-0ED1-F340-AE6D-BE22F9DCA0C1}"/>
              </a:ext>
            </a:extLst>
          </p:cNvPr>
          <p:cNvSpPr/>
          <p:nvPr userDrawn="1"/>
        </p:nvSpPr>
        <p:spPr>
          <a:xfrm>
            <a:off x="0" y="0"/>
            <a:ext cx="9144000" cy="887240"/>
          </a:xfrm>
          <a:prstGeom prst="rect">
            <a:avLst/>
          </a:prstGeom>
          <a:solidFill>
            <a:srgbClr val="19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891907"/>
            <a:ext cx="7772400" cy="1059522"/>
          </a:xfrm>
        </p:spPr>
        <p:txBody>
          <a:bodyPr anchor="t"/>
          <a:lstStyle>
            <a:lvl1pPr algn="ctr">
              <a:defRPr sz="6000" b="1">
                <a:solidFill>
                  <a:srgbClr val="19263D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3930"/>
            <a:ext cx="6858000" cy="607823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926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ED7FDE-8D7A-F645-A4ED-C394E46BF306}"/>
              </a:ext>
            </a:extLst>
          </p:cNvPr>
          <p:cNvSpPr/>
          <p:nvPr userDrawn="1"/>
        </p:nvSpPr>
        <p:spPr>
          <a:xfrm>
            <a:off x="0" y="5346073"/>
            <a:ext cx="9144000" cy="117695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EB4DB6-D338-994A-AE33-A234D08C33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0368"/>
          <a:stretch/>
        </p:blipFill>
        <p:spPr>
          <a:xfrm>
            <a:off x="1860550" y="5990601"/>
            <a:ext cx="5422900" cy="4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1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19263D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867" y="1335386"/>
            <a:ext cx="7886700" cy="4351338"/>
          </a:xfrm>
        </p:spPr>
        <p:txBody>
          <a:bodyPr/>
          <a:lstStyle>
            <a:lvl1pPr>
              <a:defRPr>
                <a:solidFill>
                  <a:srgbClr val="19263D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rgbClr val="19263D"/>
                </a:solidFill>
              </a:defRPr>
            </a:lvl2pPr>
            <a:lvl3pPr>
              <a:defRPr>
                <a:solidFill>
                  <a:srgbClr val="19263D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D3B3D5-11C0-674E-B213-06A03AD3D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0368"/>
          <a:stretch/>
        </p:blipFill>
        <p:spPr>
          <a:xfrm>
            <a:off x="5755233" y="6330186"/>
            <a:ext cx="3044736" cy="25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34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192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139CE8-51FD-2847-B3D4-430BA339D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5678"/>
          <a:stretch/>
        </p:blipFill>
        <p:spPr>
          <a:xfrm>
            <a:off x="5755233" y="6357827"/>
            <a:ext cx="3044736" cy="23070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FFCB05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8867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6161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19263D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886700" cy="4351338"/>
          </a:xfrm>
        </p:spPr>
        <p:txBody>
          <a:bodyPr/>
          <a:lstStyle>
            <a:lvl1pPr>
              <a:defRPr>
                <a:solidFill>
                  <a:srgbClr val="19263D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rgbClr val="19263D"/>
                </a:solidFill>
              </a:defRPr>
            </a:lvl2pPr>
            <a:lvl3pPr>
              <a:defRPr>
                <a:solidFill>
                  <a:srgbClr val="19263D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33637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8867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5CF005-30D9-A94E-99CA-D3AF7094D5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5678"/>
          <a:stretch/>
        </p:blipFill>
        <p:spPr>
          <a:xfrm>
            <a:off x="5755233" y="6357827"/>
            <a:ext cx="3044736" cy="230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138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3D10F4F-2896-344F-A116-CF960D73F0F2}"/>
              </a:ext>
            </a:extLst>
          </p:cNvPr>
          <p:cNvSpPr/>
          <p:nvPr userDrawn="1"/>
        </p:nvSpPr>
        <p:spPr>
          <a:xfrm>
            <a:off x="0" y="-1"/>
            <a:ext cx="9144000" cy="5820697"/>
          </a:xfrm>
          <a:prstGeom prst="rect">
            <a:avLst/>
          </a:prstGeom>
          <a:solidFill>
            <a:srgbClr val="19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FFCB05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8867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97BA2E-E3DE-3D48-AC00-901CF6B7B2BA}"/>
              </a:ext>
            </a:extLst>
          </p:cNvPr>
          <p:cNvSpPr/>
          <p:nvPr userDrawn="1"/>
        </p:nvSpPr>
        <p:spPr>
          <a:xfrm>
            <a:off x="0" y="-1"/>
            <a:ext cx="9144000" cy="58403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C87BCC-A2B1-D344-9532-0AA0065744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0368"/>
          <a:stretch/>
        </p:blipFill>
        <p:spPr>
          <a:xfrm>
            <a:off x="5755233" y="6330186"/>
            <a:ext cx="3044736" cy="25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3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BEA6DB8-FE74-3B47-8AEB-DA013ACB9C0C}"/>
              </a:ext>
            </a:extLst>
          </p:cNvPr>
          <p:cNvSpPr/>
          <p:nvPr userDrawn="1"/>
        </p:nvSpPr>
        <p:spPr>
          <a:xfrm>
            <a:off x="0" y="-1"/>
            <a:ext cx="9144000" cy="5820697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DDE1CD-9917-644A-8AA8-9F9AA52D4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0368"/>
          <a:stretch/>
        </p:blipFill>
        <p:spPr>
          <a:xfrm>
            <a:off x="5755233" y="6330186"/>
            <a:ext cx="3044736" cy="258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19263D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886700" cy="4351338"/>
          </a:xfrm>
        </p:spPr>
        <p:txBody>
          <a:bodyPr/>
          <a:lstStyle>
            <a:lvl1pPr>
              <a:defRPr>
                <a:solidFill>
                  <a:srgbClr val="19263D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rgbClr val="19263D"/>
                </a:solidFill>
              </a:defRPr>
            </a:lvl2pPr>
            <a:lvl3pPr>
              <a:defRPr>
                <a:solidFill>
                  <a:srgbClr val="19263D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12889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FB4C61-2813-B44C-BDC4-7DE624D49E30}"/>
              </a:ext>
            </a:extLst>
          </p:cNvPr>
          <p:cNvSpPr/>
          <p:nvPr userDrawn="1"/>
        </p:nvSpPr>
        <p:spPr>
          <a:xfrm>
            <a:off x="0" y="-1"/>
            <a:ext cx="9144000" cy="5820697"/>
          </a:xfrm>
          <a:prstGeom prst="rect">
            <a:avLst/>
          </a:prstGeom>
          <a:solidFill>
            <a:srgbClr val="5C8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415B97-769E-654C-A7AB-B13536DE91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0368"/>
          <a:stretch/>
        </p:blipFill>
        <p:spPr>
          <a:xfrm>
            <a:off x="5755233" y="6330186"/>
            <a:ext cx="3044736" cy="258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8867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7624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FFCB05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472"/>
            <a:ext cx="7886700" cy="4351338"/>
          </a:xfrm>
        </p:spPr>
        <p:txBody>
          <a:bodyPr/>
          <a:lstStyle>
            <a:lvl1pPr>
              <a:defRPr>
                <a:solidFill>
                  <a:srgbClr val="19263D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rgbClr val="19263D"/>
                </a:solidFill>
              </a:defRPr>
            </a:lvl2pPr>
            <a:lvl3pPr>
              <a:defRPr>
                <a:solidFill>
                  <a:srgbClr val="19263D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2E51CD-E146-0943-AE93-19655381D4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0368"/>
          <a:stretch/>
        </p:blipFill>
        <p:spPr>
          <a:xfrm>
            <a:off x="5755233" y="6330186"/>
            <a:ext cx="3044736" cy="25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776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19263D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472"/>
            <a:ext cx="7886700" cy="4351338"/>
          </a:xfrm>
        </p:spPr>
        <p:txBody>
          <a:bodyPr/>
          <a:lstStyle>
            <a:lvl1pPr>
              <a:defRPr>
                <a:solidFill>
                  <a:srgbClr val="19263D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rgbClr val="19263D"/>
                </a:solidFill>
              </a:defRPr>
            </a:lvl2pPr>
            <a:lvl3pPr>
              <a:defRPr>
                <a:solidFill>
                  <a:srgbClr val="19263D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1DDA45-F633-EF4D-A514-30206AD13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0368"/>
          <a:stretch/>
        </p:blipFill>
        <p:spPr>
          <a:xfrm>
            <a:off x="5755233" y="6330186"/>
            <a:ext cx="3044736" cy="25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94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472"/>
            <a:ext cx="7886700" cy="4351338"/>
          </a:xfrm>
        </p:spPr>
        <p:txBody>
          <a:bodyPr/>
          <a:lstStyle>
            <a:lvl1pPr>
              <a:defRPr>
                <a:solidFill>
                  <a:srgbClr val="19263D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rgbClr val="19263D"/>
                </a:solidFill>
              </a:defRPr>
            </a:lvl2pPr>
            <a:lvl3pPr>
              <a:defRPr>
                <a:solidFill>
                  <a:srgbClr val="19263D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F72BEF-9D0D-8349-85A0-EB12E28884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0368"/>
          <a:stretch/>
        </p:blipFill>
        <p:spPr>
          <a:xfrm>
            <a:off x="5755233" y="6330186"/>
            <a:ext cx="3044736" cy="25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74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CD46F4-AAEC-044D-845F-3BF62A967605}"/>
              </a:ext>
            </a:extLst>
          </p:cNvPr>
          <p:cNvSpPr/>
          <p:nvPr userDrawn="1"/>
        </p:nvSpPr>
        <p:spPr>
          <a:xfrm>
            <a:off x="0" y="5712542"/>
            <a:ext cx="9144000" cy="1145458"/>
          </a:xfrm>
          <a:prstGeom prst="rect">
            <a:avLst/>
          </a:prstGeom>
          <a:solidFill>
            <a:srgbClr val="19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19263D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886700" cy="4144297"/>
          </a:xfrm>
        </p:spPr>
        <p:txBody>
          <a:bodyPr/>
          <a:lstStyle>
            <a:lvl1pPr>
              <a:defRPr>
                <a:solidFill>
                  <a:srgbClr val="19263D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rgbClr val="19263D"/>
                </a:solidFill>
              </a:defRPr>
            </a:lvl2pPr>
            <a:lvl3pPr>
              <a:defRPr>
                <a:solidFill>
                  <a:srgbClr val="19263D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B17368-065B-CD40-A868-FBEC7FE45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5678"/>
          <a:stretch/>
        </p:blipFill>
        <p:spPr>
          <a:xfrm>
            <a:off x="5755233" y="6357827"/>
            <a:ext cx="3044736" cy="230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9995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5C8AB5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886700" cy="4351338"/>
          </a:xfrm>
        </p:spPr>
        <p:txBody>
          <a:bodyPr/>
          <a:lstStyle>
            <a:lvl1pPr>
              <a:defRPr>
                <a:solidFill>
                  <a:srgbClr val="19263D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rgbClr val="19263D"/>
                </a:solidFill>
              </a:defRPr>
            </a:lvl2pPr>
            <a:lvl3pPr>
              <a:defRPr>
                <a:solidFill>
                  <a:srgbClr val="19263D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883161-55BC-CA4A-B20F-CFE2E4C8C9FA}"/>
              </a:ext>
            </a:extLst>
          </p:cNvPr>
          <p:cNvSpPr/>
          <p:nvPr userDrawn="1"/>
        </p:nvSpPr>
        <p:spPr>
          <a:xfrm>
            <a:off x="0" y="5712542"/>
            <a:ext cx="9144000" cy="1145458"/>
          </a:xfrm>
          <a:prstGeom prst="rect">
            <a:avLst/>
          </a:prstGeom>
          <a:solidFill>
            <a:srgbClr val="5C8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66FF3-6F4B-7548-AC5C-BDDCFBEBD9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5678"/>
          <a:stretch/>
        </p:blipFill>
        <p:spPr>
          <a:xfrm>
            <a:off x="5755233" y="6357827"/>
            <a:ext cx="3044736" cy="230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2648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19263D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867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58C6A1-649D-C843-A787-B856AD6B66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5678"/>
          <a:stretch/>
        </p:blipFill>
        <p:spPr>
          <a:xfrm>
            <a:off x="5755233" y="6357827"/>
            <a:ext cx="3044736" cy="230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7823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19263D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86700" cy="4351338"/>
          </a:xfrm>
        </p:spPr>
        <p:txBody>
          <a:bodyPr/>
          <a:lstStyle>
            <a:lvl1pPr>
              <a:defRPr>
                <a:solidFill>
                  <a:srgbClr val="19263D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rgbClr val="19263D"/>
                </a:solidFill>
              </a:defRPr>
            </a:lvl2pPr>
            <a:lvl3pPr>
              <a:defRPr>
                <a:solidFill>
                  <a:srgbClr val="19263D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411037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 anchor="t"/>
          <a:lstStyle>
            <a:lvl1pPr>
              <a:defRPr b="1">
                <a:solidFill>
                  <a:srgbClr val="19263D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867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685800" indent="-228600">
              <a:buFont typeface="System Font Regular"/>
              <a:buChar char="–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9D98A7-656F-9440-8338-D6778BB9D8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5678"/>
          <a:stretch/>
        </p:blipFill>
        <p:spPr>
          <a:xfrm>
            <a:off x="5755233" y="6357827"/>
            <a:ext cx="3044736" cy="230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891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192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DF8503-3DFA-5149-9F27-8AFBEF8BFA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2137"/>
          <a:stretch/>
        </p:blipFill>
        <p:spPr>
          <a:xfrm>
            <a:off x="2950494" y="2615381"/>
            <a:ext cx="3345063" cy="204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07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ADBB-8142-DE40-83B9-7772A850BE65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41C2-9F0E-4B4B-90C3-F6FB7E91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2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62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Chelsea.Cavataio@umhwest.org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>
            <a:extLst>
              <a:ext uri="{FF2B5EF4-FFF2-40B4-BE49-F238E27FC236}">
                <a16:creationId xmlns:a16="http://schemas.microsoft.com/office/drawing/2014/main" id="{F62ED34A-282E-95A8-76BC-8630182D7A31}"/>
              </a:ext>
            </a:extLst>
          </p:cNvPr>
          <p:cNvSpPr txBox="1"/>
          <p:nvPr/>
        </p:nvSpPr>
        <p:spPr>
          <a:xfrm>
            <a:off x="1436565" y="5297632"/>
            <a:ext cx="3365500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R="30480" algn="r">
              <a:lnSpc>
                <a:spcPts val="2590"/>
              </a:lnSpc>
              <a:spcBef>
                <a:spcPts val="100"/>
              </a:spcBef>
            </a:pPr>
            <a:r>
              <a:rPr sz="2400" spc="175" dirty="0">
                <a:solidFill>
                  <a:srgbClr val="FFFFFF"/>
                </a:solidFill>
                <a:latin typeface="Tw Cen MT Condensed"/>
                <a:cs typeface="Tw Cen MT Condensed"/>
              </a:rPr>
              <a:t>OBSTETRICS</a:t>
            </a:r>
            <a:r>
              <a:rPr sz="2400" spc="409" dirty="0">
                <a:solidFill>
                  <a:srgbClr val="FFFFFF"/>
                </a:solidFill>
                <a:latin typeface="Tw Cen MT Condensed"/>
                <a:cs typeface="Tw Cen MT Condensed"/>
              </a:rPr>
              <a:t> </a:t>
            </a:r>
            <a:r>
              <a:rPr sz="2400" spc="130" dirty="0">
                <a:solidFill>
                  <a:srgbClr val="FFFFFF"/>
                </a:solidFill>
                <a:latin typeface="Tw Cen MT Condensed"/>
                <a:cs typeface="Tw Cen MT Condensed"/>
              </a:rPr>
              <a:t>AND</a:t>
            </a:r>
            <a:r>
              <a:rPr sz="2400" spc="409" dirty="0">
                <a:solidFill>
                  <a:srgbClr val="FFFFFF"/>
                </a:solidFill>
                <a:latin typeface="Tw Cen MT Condensed"/>
                <a:cs typeface="Tw Cen MT Condensed"/>
              </a:rPr>
              <a:t> </a:t>
            </a:r>
            <a:r>
              <a:rPr sz="2400" spc="155" dirty="0">
                <a:solidFill>
                  <a:srgbClr val="FFFFFF"/>
                </a:solidFill>
                <a:latin typeface="Tw Cen MT Condensed"/>
                <a:cs typeface="Tw Cen MT Condensed"/>
              </a:rPr>
              <a:t>GYNECOLOGY</a:t>
            </a:r>
            <a:endParaRPr sz="2400">
              <a:latin typeface="Tw Cen MT Condensed"/>
              <a:cs typeface="Tw Cen MT Condensed"/>
            </a:endParaRPr>
          </a:p>
          <a:p>
            <a:pPr marR="5080" algn="r">
              <a:lnSpc>
                <a:spcPts val="2590"/>
              </a:lnSpc>
            </a:pPr>
            <a:r>
              <a:rPr sz="2400" spc="170" dirty="0">
                <a:solidFill>
                  <a:srgbClr val="FFFFFF"/>
                </a:solidFill>
                <a:latin typeface="Tw Cen MT Condensed"/>
                <a:cs typeface="Tw Cen MT Condensed"/>
              </a:rPr>
              <a:t>RESIDENCY</a:t>
            </a:r>
            <a:r>
              <a:rPr sz="2400" spc="430" dirty="0">
                <a:solidFill>
                  <a:srgbClr val="FFFFFF"/>
                </a:solidFill>
                <a:latin typeface="Tw Cen MT Condensed"/>
                <a:cs typeface="Tw Cen MT Condensed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Tw Cen MT Condensed"/>
                <a:cs typeface="Tw Cen MT Condensed"/>
              </a:rPr>
              <a:t>PROGRAM</a:t>
            </a:r>
            <a:endParaRPr sz="2400">
              <a:latin typeface="Tw Cen MT Condensed"/>
              <a:cs typeface="Tw Cen MT Condensed"/>
            </a:endParaRP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B29BF621-A2BF-6336-F4DE-5370015ECFE1}"/>
              </a:ext>
            </a:extLst>
          </p:cNvPr>
          <p:cNvSpPr txBox="1"/>
          <p:nvPr/>
        </p:nvSpPr>
        <p:spPr>
          <a:xfrm>
            <a:off x="5436938" y="5448000"/>
            <a:ext cx="1719580" cy="45212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-20" dirty="0">
                <a:solidFill>
                  <a:srgbClr val="FFFFFF"/>
                </a:solidFill>
                <a:latin typeface="Tw Cen MT"/>
                <a:cs typeface="Tw Cen MT"/>
              </a:rPr>
              <a:t>2024-2025</a:t>
            </a:r>
            <a:endParaRPr sz="2800" dirty="0">
              <a:latin typeface="Tw Cen MT"/>
              <a:cs typeface="Tw Cen MT"/>
            </a:endParaRP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F4229487-E899-AE0F-86EE-2318AF7EFFDA}"/>
              </a:ext>
            </a:extLst>
          </p:cNvPr>
          <p:cNvSpPr/>
          <p:nvPr/>
        </p:nvSpPr>
        <p:spPr>
          <a:xfrm>
            <a:off x="5205798" y="5088488"/>
            <a:ext cx="0" cy="1219200"/>
          </a:xfrm>
          <a:custGeom>
            <a:avLst/>
            <a:gdLst/>
            <a:ahLst/>
            <a:cxnLst/>
            <a:rect l="l" t="t" r="r" b="b"/>
            <a:pathLst>
              <a:path h="1219200">
                <a:moveTo>
                  <a:pt x="0" y="0"/>
                </a:moveTo>
                <a:lnTo>
                  <a:pt x="1" y="1219200"/>
                </a:lnTo>
              </a:path>
            </a:pathLst>
          </a:custGeom>
          <a:ln w="38100">
            <a:solidFill>
              <a:srgbClr val="FFC000"/>
            </a:solidFill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1522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4F75F-0BFD-D545-A1B6-2FBAC3217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ABOUT OUR PROGRAM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166BFED7-2085-8235-CB27-D5C45530757D}"/>
              </a:ext>
            </a:extLst>
          </p:cNvPr>
          <p:cNvSpPr txBox="1"/>
          <p:nvPr/>
        </p:nvSpPr>
        <p:spPr>
          <a:xfrm>
            <a:off x="347682" y="1227506"/>
            <a:ext cx="8447590" cy="3218830"/>
          </a:xfrm>
          <a:prstGeom prst="rect">
            <a:avLst/>
          </a:prstGeom>
        </p:spPr>
        <p:txBody>
          <a:bodyPr vert="horz" wrap="square" lIns="0" tIns="91440" rIns="0" bIns="0" rtlCol="0" anchor="t">
            <a:spAutoFit/>
          </a:bodyPr>
          <a:lstStyle>
            <a:defPPr>
              <a:defRPr kern="0"/>
            </a:defPPr>
          </a:lstStyle>
          <a:p>
            <a:pPr marL="469900" indent="-457200">
              <a:spcBef>
                <a:spcPts val="720"/>
              </a:spcBef>
              <a:buFont typeface="Arial"/>
              <a:buChar char="•"/>
              <a:tabLst>
                <a:tab pos="306070" algn="l"/>
              </a:tabLst>
            </a:pPr>
            <a:r>
              <a:rPr lang="en-US" sz="2400" spc="-30" dirty="0">
                <a:solidFill>
                  <a:srgbClr val="FFFFFF"/>
                </a:solidFill>
                <a:latin typeface="TW Cen MT"/>
                <a:cs typeface="Tw Cen MT Condensed"/>
              </a:rPr>
              <a:t>Community-</a:t>
            </a:r>
            <a:r>
              <a:rPr lang="en-US" sz="2400" spc="-10" dirty="0">
                <a:solidFill>
                  <a:srgbClr val="FFFFFF"/>
                </a:solidFill>
                <a:latin typeface="TW Cen MT"/>
                <a:cs typeface="Tw Cen MT Condensed"/>
              </a:rPr>
              <a:t>based program</a:t>
            </a:r>
            <a:endParaRPr lang="en-US" sz="2400" spc="-5">
              <a:solidFill>
                <a:srgbClr val="FFFFFF"/>
              </a:solidFill>
              <a:latin typeface="TW Cen MT"/>
              <a:cs typeface="Tw Cen MT Condensed"/>
            </a:endParaRPr>
          </a:p>
          <a:p>
            <a:pPr marL="469900" indent="-457200">
              <a:spcBef>
                <a:spcPts val="650"/>
              </a:spcBef>
              <a:buFont typeface="Arial"/>
              <a:buChar char="•"/>
              <a:tabLst>
                <a:tab pos="306070" algn="l"/>
              </a:tabLst>
            </a:pPr>
            <a:r>
              <a:rPr lang="en-US" sz="2400" spc="-10" dirty="0">
                <a:solidFill>
                  <a:srgbClr val="FFFFFF"/>
                </a:solidFill>
                <a:latin typeface="TW Cen MT"/>
                <a:cs typeface="Tw Cen MT Condensed"/>
              </a:rPr>
              <a:t>7 residency programs</a:t>
            </a:r>
            <a:endParaRPr lang="en-US" sz="2400" spc="-10">
              <a:solidFill>
                <a:srgbClr val="000000"/>
              </a:solidFill>
              <a:latin typeface="TW Cen MT"/>
              <a:cs typeface="Tw Cen MT Condensed"/>
            </a:endParaRPr>
          </a:p>
          <a:p>
            <a:pPr marL="469900" indent="-457200">
              <a:spcBef>
                <a:spcPts val="625"/>
              </a:spcBef>
              <a:buFont typeface="Arial"/>
              <a:buChar char="•"/>
              <a:tabLst>
                <a:tab pos="306070" algn="l"/>
              </a:tabLst>
            </a:pPr>
            <a:r>
              <a:rPr lang="en-US" sz="2400" dirty="0">
                <a:solidFill>
                  <a:srgbClr val="FFFFFF"/>
                </a:solidFill>
                <a:latin typeface="TW Cen MT"/>
                <a:cs typeface="Tw Cen MT Condensed"/>
              </a:rPr>
              <a:t>Long-standing history of osteopathic education since 1942</a:t>
            </a:r>
            <a:endParaRPr sz="2400" dirty="0">
              <a:latin typeface="TW Cen MT"/>
              <a:cs typeface="Tw Cen MT Condensed"/>
            </a:endParaRPr>
          </a:p>
          <a:p>
            <a:pPr marL="469900" indent="-4572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06070" algn="l"/>
              </a:tabLst>
            </a:pPr>
            <a:r>
              <a:rPr lang="en-US" sz="2400" spc="-25" dirty="0">
                <a:solidFill>
                  <a:srgbClr val="FFFFFF"/>
                </a:solidFill>
                <a:latin typeface="TW Cen MT"/>
                <a:cs typeface="Tw Cen MT Condensed"/>
              </a:rPr>
              <a:t>Current campus since 2008</a:t>
            </a:r>
            <a:endParaRPr sz="2400">
              <a:latin typeface="TW Cen MT"/>
              <a:cs typeface="Tw Cen MT Condensed"/>
            </a:endParaRPr>
          </a:p>
          <a:p>
            <a:pPr marL="469900" indent="-4572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06070" algn="l"/>
              </a:tabLst>
            </a:pPr>
            <a:r>
              <a:rPr sz="2400" dirty="0">
                <a:solidFill>
                  <a:srgbClr val="FFFFFF"/>
                </a:solidFill>
                <a:latin typeface="TW Cen MT"/>
                <a:cs typeface="Tw Cen MT Condensed"/>
              </a:rPr>
              <a:t>208</a:t>
            </a:r>
            <a:r>
              <a:rPr sz="2400" spc="-65" dirty="0">
                <a:solidFill>
                  <a:srgbClr val="FFFFFF"/>
                </a:solidFill>
                <a:latin typeface="TW Cen MT"/>
                <a:cs typeface="Tw Cen MT Condensed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W Cen MT"/>
                <a:cs typeface="Tw Cen MT Condensed"/>
              </a:rPr>
              <a:t>inpatient</a:t>
            </a:r>
            <a:r>
              <a:rPr sz="2400" spc="-55" dirty="0">
                <a:solidFill>
                  <a:srgbClr val="FFFFFF"/>
                </a:solidFill>
                <a:latin typeface="TW Cen MT"/>
                <a:cs typeface="Tw Cen MT Condensed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W Cen MT"/>
                <a:cs typeface="Tw Cen MT Condensed"/>
              </a:rPr>
              <a:t>beds</a:t>
            </a:r>
            <a:endParaRPr sz="2400">
              <a:latin typeface="TW Cen MT"/>
              <a:cs typeface="Tw Cen MT Condensed"/>
            </a:endParaRPr>
          </a:p>
          <a:p>
            <a:pPr marL="469900" marR="5080" indent="-457200">
              <a:lnSpc>
                <a:spcPts val="3000"/>
              </a:lnSpc>
              <a:spcBef>
                <a:spcPts val="1025"/>
              </a:spcBef>
              <a:buFont typeface="Arial"/>
              <a:buChar char="•"/>
              <a:tabLst>
                <a:tab pos="241300" algn="l"/>
                <a:tab pos="306070" algn="l"/>
              </a:tabLst>
            </a:pPr>
            <a:r>
              <a:rPr sz="2400" dirty="0">
                <a:solidFill>
                  <a:srgbClr val="FFFFFF"/>
                </a:solidFill>
                <a:latin typeface="TW Cen MT"/>
                <a:cs typeface="Tw Cen MT Condensed"/>
              </a:rPr>
              <a:t>150</a:t>
            </a:r>
            <a:r>
              <a:rPr sz="2400" spc="-70" dirty="0">
                <a:solidFill>
                  <a:srgbClr val="FFFFFF"/>
                </a:solidFill>
                <a:latin typeface="TW Cen MT"/>
                <a:cs typeface="Tw Cen MT Condensed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W Cen MT"/>
                <a:cs typeface="Tw Cen MT Condensed"/>
              </a:rPr>
              <a:t>births/month;</a:t>
            </a:r>
            <a:r>
              <a:rPr lang="en-US" sz="2400" spc="-20" dirty="0">
                <a:solidFill>
                  <a:srgbClr val="FFFFFF"/>
                </a:solidFill>
                <a:latin typeface="TW Cen MT"/>
                <a:cs typeface="Tw Cen MT Condensed"/>
              </a:rPr>
              <a:t> 1800 births/year (all with resident coverage)</a:t>
            </a:r>
            <a:endParaRPr lang="en-US" sz="2400" spc="-70">
              <a:solidFill>
                <a:srgbClr val="FFFFFF"/>
              </a:solidFill>
              <a:latin typeface="TW Cen MT"/>
              <a:cs typeface="Tw Cen MT Condensed"/>
            </a:endParaRPr>
          </a:p>
          <a:p>
            <a:pPr marL="469900" indent="-457200">
              <a:spcBef>
                <a:spcPts val="610"/>
              </a:spcBef>
              <a:buFont typeface="Arial"/>
              <a:buChar char="•"/>
              <a:tabLst>
                <a:tab pos="240665" algn="l"/>
              </a:tabLst>
            </a:pPr>
            <a:r>
              <a:rPr lang="en-US" sz="2400" spc="-45" dirty="0">
                <a:solidFill>
                  <a:srgbClr val="FFFFFF"/>
                </a:solidFill>
                <a:latin typeface="TW Cen MT"/>
                <a:cs typeface="Tw Cen MT Condensed"/>
              </a:rPr>
              <a:t>3 ob/gyn residents per year</a:t>
            </a:r>
            <a:endParaRPr sz="2400" spc="-20" dirty="0">
              <a:solidFill>
                <a:srgbClr val="FFFFFF"/>
              </a:solidFill>
              <a:latin typeface="TW Cen MT"/>
              <a:cs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541582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4F75F-0BFD-D545-A1B6-2FBAC3217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>
                <a:latin typeface="Tw Cen MT"/>
                <a:cs typeface="Arial"/>
              </a:rPr>
              <a:t>MEET OUR PROGRAM DIRECTOR</a:t>
            </a:r>
          </a:p>
        </p:txBody>
      </p:sp>
      <p:pic>
        <p:nvPicPr>
          <p:cNvPr id="3" name="Picture 2" descr="Renee Elderkin (@reneeelderkin) | Twitter">
            <a:extLst>
              <a:ext uri="{FF2B5EF4-FFF2-40B4-BE49-F238E27FC236}">
                <a16:creationId xmlns:a16="http://schemas.microsoft.com/office/drawing/2014/main" id="{A54EE5A6-0D25-1171-722D-E6D040748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1" y="1162050"/>
            <a:ext cx="3619500" cy="4533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C76479-FBC8-9A41-11EF-45A08C539E22}"/>
              </a:ext>
            </a:extLst>
          </p:cNvPr>
          <p:cNvSpPr txBox="1"/>
          <p:nvPr/>
        </p:nvSpPr>
        <p:spPr>
          <a:xfrm>
            <a:off x="2286000" y="5701551"/>
            <a:ext cx="467957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FFCB05"/>
                </a:solidFill>
                <a:latin typeface="TW Cen MT"/>
              </a:rPr>
              <a:t>DR. RENEE ELDERKIN, MD, FACOOG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6309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>
            <a:extLst>
              <a:ext uri="{FF2B5EF4-FFF2-40B4-BE49-F238E27FC236}">
                <a16:creationId xmlns:a16="http://schemas.microsoft.com/office/drawing/2014/main" id="{6AD358F2-B761-B6A8-F140-FC36C9C87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/>
          <a:lstStyle/>
          <a:p>
            <a:r>
              <a:rPr lang="en-US" b="0" dirty="0">
                <a:solidFill>
                  <a:srgbClr val="FFCB05"/>
                </a:solidFill>
                <a:latin typeface="TW Cen MT"/>
                <a:cs typeface="Arial"/>
              </a:rPr>
              <a:t>MEET OUR ATTENDINGS</a:t>
            </a:r>
          </a:p>
        </p:txBody>
      </p:sp>
      <p:pic>
        <p:nvPicPr>
          <p:cNvPr id="45" name="Content Placeholder 56" descr="Judith Florido, DO">
            <a:extLst>
              <a:ext uri="{FF2B5EF4-FFF2-40B4-BE49-F238E27FC236}">
                <a16:creationId xmlns:a16="http://schemas.microsoft.com/office/drawing/2014/main" id="{ABF2F16E-8C5F-4EB6-3A67-E1DC6D6103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341" y="1281165"/>
            <a:ext cx="1385888" cy="188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Picture 46" descr="Katherine Hansul, DO">
            <a:extLst>
              <a:ext uri="{FF2B5EF4-FFF2-40B4-BE49-F238E27FC236}">
                <a16:creationId xmlns:a16="http://schemas.microsoft.com/office/drawing/2014/main" id="{7A9727DF-F95B-93CA-57A5-822C85D56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378" y="1284323"/>
            <a:ext cx="1454150" cy="188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" name="Picture 48" descr="Brad Irving, DO">
            <a:extLst>
              <a:ext uri="{FF2B5EF4-FFF2-40B4-BE49-F238E27FC236}">
                <a16:creationId xmlns:a16="http://schemas.microsoft.com/office/drawing/2014/main" id="{B820DA01-5F1F-3015-3AF0-0130AC0EE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6919" y="1282217"/>
            <a:ext cx="1460500" cy="188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" name="Picture 50" descr="Peter Kaczkofsky, DO">
            <a:extLst>
              <a:ext uri="{FF2B5EF4-FFF2-40B4-BE49-F238E27FC236}">
                <a16:creationId xmlns:a16="http://schemas.microsoft.com/office/drawing/2014/main" id="{44322492-EC05-1113-1FCF-0F98CBB95C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388" y="3843494"/>
            <a:ext cx="1493838" cy="188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3" name="Picture 52" descr="Steven Lown, DO">
            <a:extLst>
              <a:ext uri="{FF2B5EF4-FFF2-40B4-BE49-F238E27FC236}">
                <a16:creationId xmlns:a16="http://schemas.microsoft.com/office/drawing/2014/main" id="{E1381704-60D0-9326-B34D-8B2574C105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3161" y="3860264"/>
            <a:ext cx="1404938" cy="188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" name="Picture 54" descr="Tracie Rulewicz, DO">
            <a:extLst>
              <a:ext uri="{FF2B5EF4-FFF2-40B4-BE49-F238E27FC236}">
                <a16:creationId xmlns:a16="http://schemas.microsoft.com/office/drawing/2014/main" id="{9FB8DE3F-F197-AB24-1B7A-26A477EABB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8012" y="3864973"/>
            <a:ext cx="1398588" cy="188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" name="Picture 56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8108D9BA-320E-63B5-025A-5DC2C1EC22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5181" y="3865476"/>
            <a:ext cx="1438275" cy="188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" name="Picture 58" descr="Susan VandenBosch, MD">
            <a:extLst>
              <a:ext uri="{FF2B5EF4-FFF2-40B4-BE49-F238E27FC236}">
                <a16:creationId xmlns:a16="http://schemas.microsoft.com/office/drawing/2014/main" id="{588E57D7-152F-9691-1D7E-2F82D35DE0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0273" y="3867046"/>
            <a:ext cx="1417638" cy="188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" name="Picture 60" descr="Stephanie Getz, DO">
            <a:extLst>
              <a:ext uri="{FF2B5EF4-FFF2-40B4-BE49-F238E27FC236}">
                <a16:creationId xmlns:a16="http://schemas.microsoft.com/office/drawing/2014/main" id="{9C334916-B519-555D-72B6-9B344FA468F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77" t="1333" r="1754" b="667"/>
          <a:stretch/>
        </p:blipFill>
        <p:spPr>
          <a:xfrm>
            <a:off x="2734079" y="1283271"/>
            <a:ext cx="1394256" cy="1851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C428904B-6C56-4D41-CD5D-EA57060DC27E}"/>
              </a:ext>
            </a:extLst>
          </p:cNvPr>
          <p:cNvSpPr txBox="1"/>
          <p:nvPr/>
        </p:nvSpPr>
        <p:spPr>
          <a:xfrm>
            <a:off x="458677" y="3185770"/>
            <a:ext cx="171324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CB05"/>
                </a:solidFill>
                <a:latin typeface="TW Cen MT"/>
                <a:cs typeface="Arial"/>
              </a:rPr>
              <a:t>Dr. Judy Florido</a:t>
            </a:r>
            <a:endParaRPr lang="en-US">
              <a:latin typeface="TW Cen MT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8E56F33-4F63-FCFD-598A-08285B3CAE3C}"/>
              </a:ext>
            </a:extLst>
          </p:cNvPr>
          <p:cNvSpPr txBox="1"/>
          <p:nvPr/>
        </p:nvSpPr>
        <p:spPr>
          <a:xfrm>
            <a:off x="2518588" y="3185768"/>
            <a:ext cx="183884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CB05"/>
                </a:solidFill>
                <a:latin typeface="TW Cen MT"/>
                <a:cs typeface="Arial"/>
              </a:rPr>
              <a:t>Dr. Stephanie Getz</a:t>
            </a:r>
            <a:endParaRPr lang="en-US" dirty="0">
              <a:latin typeface="TW Cen MT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299B977-C027-8A9E-3ABB-07F82C850F60}"/>
              </a:ext>
            </a:extLst>
          </p:cNvPr>
          <p:cNvSpPr txBox="1"/>
          <p:nvPr/>
        </p:nvSpPr>
        <p:spPr>
          <a:xfrm>
            <a:off x="4766907" y="3185769"/>
            <a:ext cx="171324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CB05"/>
                </a:solidFill>
                <a:latin typeface="TW Cen MT"/>
                <a:cs typeface="Arial"/>
              </a:rPr>
              <a:t>Dr. Kelly </a:t>
            </a:r>
            <a:r>
              <a:rPr lang="en-US" sz="1600" dirty="0" err="1">
                <a:solidFill>
                  <a:srgbClr val="FFCB05"/>
                </a:solidFill>
                <a:latin typeface="TW Cen MT"/>
                <a:cs typeface="Arial"/>
              </a:rPr>
              <a:t>Hansul</a:t>
            </a:r>
            <a:endParaRPr lang="en-US" dirty="0" err="1">
              <a:latin typeface="TW Cen MT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1B81152-FDD5-E570-723B-7A35E95881B6}"/>
              </a:ext>
            </a:extLst>
          </p:cNvPr>
          <p:cNvSpPr txBox="1"/>
          <p:nvPr/>
        </p:nvSpPr>
        <p:spPr>
          <a:xfrm>
            <a:off x="6977545" y="3185769"/>
            <a:ext cx="171324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CB05"/>
                </a:solidFill>
                <a:latin typeface="TW Cen MT"/>
                <a:cs typeface="Arial"/>
              </a:rPr>
              <a:t>Dr. Brad Irving</a:t>
            </a:r>
            <a:endParaRPr lang="en-US" dirty="0">
              <a:latin typeface="TW Cen MT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9704043-0ADE-B4EF-40B5-2E217CC91692}"/>
              </a:ext>
            </a:extLst>
          </p:cNvPr>
          <p:cNvSpPr txBox="1"/>
          <p:nvPr/>
        </p:nvSpPr>
        <p:spPr>
          <a:xfrm>
            <a:off x="19063" y="5735539"/>
            <a:ext cx="187652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CB05"/>
                </a:solidFill>
                <a:latin typeface="TW Cen MT"/>
                <a:cs typeface="Arial"/>
              </a:rPr>
              <a:t>Dr. Pete </a:t>
            </a:r>
            <a:r>
              <a:rPr lang="en-US" sz="1600" dirty="0" err="1">
                <a:solidFill>
                  <a:srgbClr val="FFCB05"/>
                </a:solidFill>
                <a:latin typeface="TW Cen MT"/>
                <a:cs typeface="Arial"/>
              </a:rPr>
              <a:t>Kaczkofsky</a:t>
            </a:r>
            <a:endParaRPr lang="en-US" dirty="0" err="1">
              <a:latin typeface="TW Cen MT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8F328DB-6D26-A78B-61E7-2D0F724BEA70}"/>
              </a:ext>
            </a:extLst>
          </p:cNvPr>
          <p:cNvSpPr txBox="1"/>
          <p:nvPr/>
        </p:nvSpPr>
        <p:spPr>
          <a:xfrm>
            <a:off x="1940809" y="5760660"/>
            <a:ext cx="171324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CB05"/>
                </a:solidFill>
                <a:latin typeface="TW Cen MT"/>
                <a:cs typeface="Arial"/>
              </a:rPr>
              <a:t>Dr. Steve Lown</a:t>
            </a:r>
            <a:endParaRPr lang="en-US" dirty="0">
              <a:latin typeface="TW Cen M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4143AE0-C323-41AC-6839-E6A400E59542}"/>
              </a:ext>
            </a:extLst>
          </p:cNvPr>
          <p:cNvSpPr txBox="1"/>
          <p:nvPr/>
        </p:nvSpPr>
        <p:spPr>
          <a:xfrm>
            <a:off x="3711830" y="5760659"/>
            <a:ext cx="171324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CB05"/>
                </a:solidFill>
                <a:latin typeface="TW Cen MT"/>
                <a:cs typeface="Arial"/>
              </a:rPr>
              <a:t>Dr. Tracie </a:t>
            </a:r>
            <a:r>
              <a:rPr lang="en-US" sz="1600" dirty="0" err="1">
                <a:solidFill>
                  <a:srgbClr val="FFCB05"/>
                </a:solidFill>
                <a:latin typeface="TW Cen MT"/>
                <a:cs typeface="Arial"/>
              </a:rPr>
              <a:t>Rulewicz</a:t>
            </a:r>
            <a:endParaRPr lang="en-US" dirty="0" err="1">
              <a:latin typeface="TW Cen MT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86DBEB3-22BF-CA96-D19E-BF459757F001}"/>
              </a:ext>
            </a:extLst>
          </p:cNvPr>
          <p:cNvSpPr txBox="1"/>
          <p:nvPr/>
        </p:nvSpPr>
        <p:spPr>
          <a:xfrm>
            <a:off x="5495412" y="5760659"/>
            <a:ext cx="171324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CB05"/>
                </a:solidFill>
                <a:latin typeface="TW Cen MT"/>
                <a:cs typeface="Arial"/>
              </a:rPr>
              <a:t>Dr. Maia Sullivan</a:t>
            </a:r>
            <a:endParaRPr lang="en-US" dirty="0">
              <a:latin typeface="TW Cen MT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10160B1-F98F-F270-BB68-23F6696F62E0}"/>
              </a:ext>
            </a:extLst>
          </p:cNvPr>
          <p:cNvSpPr txBox="1"/>
          <p:nvPr/>
        </p:nvSpPr>
        <p:spPr>
          <a:xfrm>
            <a:off x="7139057" y="5731678"/>
            <a:ext cx="203981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CB05"/>
                </a:solidFill>
                <a:latin typeface="TW Cen MT"/>
                <a:cs typeface="Arial"/>
              </a:rPr>
              <a:t>Dr. Susan Vandenbosch</a:t>
            </a:r>
            <a:endParaRPr lang="en-US" dirty="0"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15341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CCA1C74-92AE-A150-68BF-79FF6C7F4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7472"/>
            <a:ext cx="7954035" cy="766557"/>
          </a:xfrm>
        </p:spPr>
        <p:txBody>
          <a:bodyPr/>
          <a:lstStyle/>
          <a:p>
            <a:r>
              <a:rPr lang="en-US" b="0" dirty="0">
                <a:solidFill>
                  <a:srgbClr val="FFCB05"/>
                </a:solidFill>
                <a:latin typeface="TW Cen MT"/>
                <a:cs typeface="Arial"/>
              </a:rPr>
              <a:t>MEET OUR RESIDENTS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D0FA34-1783-26E9-F001-A59A820EE570}"/>
              </a:ext>
            </a:extLst>
          </p:cNvPr>
          <p:cNvSpPr txBox="1"/>
          <p:nvPr/>
        </p:nvSpPr>
        <p:spPr>
          <a:xfrm>
            <a:off x="94387" y="5726446"/>
            <a:ext cx="151345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Lydia </a:t>
            </a:r>
            <a:r>
              <a:rPr lang="en-US" sz="1400">
                <a:solidFill>
                  <a:srgbClr val="FFCB05"/>
                </a:solidFill>
                <a:latin typeface="TW Cen MT"/>
                <a:cs typeface="Arial"/>
              </a:rPr>
              <a:t>Cameron, </a:t>
            </a:r>
            <a:endParaRPr lang="en-US" sz="1400"/>
          </a:p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PGY2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BC78CA-F518-F774-5A1C-F6C84FB0AFB2}"/>
              </a:ext>
            </a:extLst>
          </p:cNvPr>
          <p:cNvSpPr txBox="1"/>
          <p:nvPr/>
        </p:nvSpPr>
        <p:spPr>
          <a:xfrm>
            <a:off x="1657118" y="5742121"/>
            <a:ext cx="122915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Bailee Reilly, PGY2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2CE7AE-9739-7298-869D-5989071A19B2}"/>
              </a:ext>
            </a:extLst>
          </p:cNvPr>
          <p:cNvSpPr txBox="1"/>
          <p:nvPr/>
        </p:nvSpPr>
        <p:spPr>
          <a:xfrm>
            <a:off x="3295392" y="5731786"/>
            <a:ext cx="14174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Keely Robino, </a:t>
            </a:r>
            <a:endParaRPr lang="en-US" sz="1400" dirty="0">
              <a:solidFill>
                <a:srgbClr val="000000"/>
              </a:solidFill>
              <a:latin typeface="Arial" panose="020B0604020202020204"/>
              <a:cs typeface="Arial"/>
            </a:endParaRPr>
          </a:p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PGY2</a:t>
            </a:r>
            <a:endParaRPr lang="en-US" sz="1400" dirty="0"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D6FA5E-1C56-2152-BE28-B71891580D50}"/>
              </a:ext>
            </a:extLst>
          </p:cNvPr>
          <p:cNvSpPr txBox="1"/>
          <p:nvPr/>
        </p:nvSpPr>
        <p:spPr>
          <a:xfrm>
            <a:off x="4574723" y="5735787"/>
            <a:ext cx="171324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Andrea Done, </a:t>
            </a:r>
            <a:endParaRPr lang="en-US" sz="1400" dirty="0">
              <a:solidFill>
                <a:srgbClr val="000000"/>
              </a:solidFill>
              <a:latin typeface="Arial" panose="020B0604020202020204"/>
              <a:cs typeface="Arial"/>
            </a:endParaRPr>
          </a:p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PGY1</a:t>
            </a:r>
            <a:endParaRPr lang="en-US" sz="1400" dirty="0">
              <a:cs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2A56D0-4088-89E3-AE14-92953E4F54ED}"/>
              </a:ext>
            </a:extLst>
          </p:cNvPr>
          <p:cNvSpPr txBox="1"/>
          <p:nvPr/>
        </p:nvSpPr>
        <p:spPr>
          <a:xfrm>
            <a:off x="7498608" y="5735787"/>
            <a:ext cx="203981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Kirsten Tucker, </a:t>
            </a:r>
            <a:endParaRPr lang="en-US" sz="1400" dirty="0">
              <a:solidFill>
                <a:srgbClr val="000000"/>
              </a:solidFill>
              <a:latin typeface="Arial" panose="020B0604020202020204"/>
              <a:cs typeface="Arial"/>
            </a:endParaRPr>
          </a:p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PGY1</a:t>
            </a:r>
            <a:endParaRPr lang="en-US" sz="1400" dirty="0"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C03F46-7AF1-6C9D-1F6C-79B783861AAD}"/>
              </a:ext>
            </a:extLst>
          </p:cNvPr>
          <p:cNvSpPr txBox="1"/>
          <p:nvPr/>
        </p:nvSpPr>
        <p:spPr>
          <a:xfrm>
            <a:off x="5937687" y="5742119"/>
            <a:ext cx="203981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Nicolette Herbert,</a:t>
            </a:r>
            <a:endParaRPr lang="en-US" sz="1400" dirty="0">
              <a:solidFill>
                <a:srgbClr val="000000"/>
              </a:solidFill>
              <a:latin typeface="Arial" panose="020B0604020202020204"/>
              <a:cs typeface="Arial"/>
            </a:endParaRPr>
          </a:p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 PGY1</a:t>
            </a:r>
            <a:endParaRPr lang="en-US" sz="1400"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8570F1-F803-C0E8-D724-AA87A972160C}"/>
              </a:ext>
            </a:extLst>
          </p:cNvPr>
          <p:cNvSpPr txBox="1"/>
          <p:nvPr/>
        </p:nvSpPr>
        <p:spPr>
          <a:xfrm>
            <a:off x="32509" y="3118146"/>
            <a:ext cx="162532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Jessica Bhandari, </a:t>
            </a:r>
            <a:endParaRPr lang="en-US" sz="1400" dirty="0"/>
          </a:p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PGY4</a:t>
            </a:r>
            <a:endParaRPr lang="en-U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24B462-E565-ADAA-C0AF-F34EE5D9EA0F}"/>
              </a:ext>
            </a:extLst>
          </p:cNvPr>
          <p:cNvSpPr txBox="1"/>
          <p:nvPr/>
        </p:nvSpPr>
        <p:spPr>
          <a:xfrm>
            <a:off x="1620148" y="3118146"/>
            <a:ext cx="136155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Allison Kraft,</a:t>
            </a:r>
            <a:endParaRPr lang="en-US" sz="1400" dirty="0">
              <a:solidFill>
                <a:srgbClr val="000000"/>
              </a:solidFill>
              <a:latin typeface="Arial" panose="020B0604020202020204"/>
              <a:cs typeface="Arial"/>
            </a:endParaRPr>
          </a:p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 PGY4</a:t>
            </a:r>
            <a:endParaRPr lang="en-US" sz="1400" dirty="0">
              <a:cs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343544-43B1-A3CC-165F-6F1D1B046990}"/>
              </a:ext>
            </a:extLst>
          </p:cNvPr>
          <p:cNvSpPr txBox="1"/>
          <p:nvPr/>
        </p:nvSpPr>
        <p:spPr>
          <a:xfrm>
            <a:off x="2956579" y="3118146"/>
            <a:ext cx="171324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Vaish </a:t>
            </a:r>
            <a:r>
              <a:rPr lang="en-US" sz="1400" dirty="0" err="1">
                <a:solidFill>
                  <a:srgbClr val="FFCB05"/>
                </a:solidFill>
                <a:latin typeface="TW Cen MT"/>
                <a:cs typeface="Arial"/>
              </a:rPr>
              <a:t>Pochincherla</a:t>
            </a:r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, PGY4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93E9D7-7340-1202-D3C4-3D07ABFCBB10}"/>
              </a:ext>
            </a:extLst>
          </p:cNvPr>
          <p:cNvSpPr txBox="1"/>
          <p:nvPr/>
        </p:nvSpPr>
        <p:spPr>
          <a:xfrm>
            <a:off x="4497091" y="3118146"/>
            <a:ext cx="172269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Sloane Booterbaugh, </a:t>
            </a:r>
            <a:endParaRPr lang="en-US" sz="1400" dirty="0">
              <a:solidFill>
                <a:srgbClr val="000000"/>
              </a:solidFill>
              <a:latin typeface="Arial" panose="020B0604020202020204"/>
              <a:cs typeface="Arial"/>
            </a:endParaRPr>
          </a:p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PGY 3</a:t>
            </a:r>
            <a:endParaRPr lang="en-US" sz="1400" dirty="0">
              <a:cs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A3353F-C436-40AD-620E-60078A856FC4}"/>
              </a:ext>
            </a:extLst>
          </p:cNvPr>
          <p:cNvSpPr txBox="1"/>
          <p:nvPr/>
        </p:nvSpPr>
        <p:spPr>
          <a:xfrm>
            <a:off x="7718609" y="3115486"/>
            <a:ext cx="142435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Rachel Mares, </a:t>
            </a:r>
            <a:endParaRPr lang="en-US" sz="1400" dirty="0">
              <a:solidFill>
                <a:srgbClr val="000000"/>
              </a:solidFill>
              <a:latin typeface="Arial" panose="020B0604020202020204"/>
              <a:cs typeface="Arial"/>
            </a:endParaRPr>
          </a:p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PGY3</a:t>
            </a:r>
            <a:endParaRPr lang="en-US" sz="1400" dirty="0"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3C0432-7836-64A3-807D-C8C679488CBB}"/>
              </a:ext>
            </a:extLst>
          </p:cNvPr>
          <p:cNvSpPr txBox="1"/>
          <p:nvPr/>
        </p:nvSpPr>
        <p:spPr>
          <a:xfrm>
            <a:off x="6130970" y="3115486"/>
            <a:ext cx="143691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CB05"/>
                </a:solidFill>
                <a:latin typeface="TW Cen MT"/>
                <a:cs typeface="Arial"/>
              </a:rPr>
              <a:t>Emma Flynn-Kopko, PGY3</a:t>
            </a:r>
          </a:p>
        </p:txBody>
      </p:sp>
      <p:pic>
        <p:nvPicPr>
          <p:cNvPr id="31" name="Picture 30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C7682135-4DC3-BCED-35FD-F69B8F119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1" y="1095241"/>
            <a:ext cx="1347683" cy="2014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Picture 32" descr="A person with long blonde hair smiling&#10;&#10;Description automatically generated">
            <a:extLst>
              <a:ext uri="{FF2B5EF4-FFF2-40B4-BE49-F238E27FC236}">
                <a16:creationId xmlns:a16="http://schemas.microsoft.com/office/drawing/2014/main" id="{16094A40-268A-26F8-BCDF-40517B6B2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641" y="1095241"/>
            <a:ext cx="1347683" cy="2014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Picture 34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2304D651-26DB-88F1-1723-60D900177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962" y="1095241"/>
            <a:ext cx="1347683" cy="2014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Picture 36" descr="A person with long brown hair wearing a red shirt and blue jacket&#10;&#10;Description automatically generated">
            <a:extLst>
              <a:ext uri="{FF2B5EF4-FFF2-40B4-BE49-F238E27FC236}">
                <a16:creationId xmlns:a16="http://schemas.microsoft.com/office/drawing/2014/main" id="{B99F3C10-F3C2-519F-4125-8A6FBC4F51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282" y="1095241"/>
            <a:ext cx="1365733" cy="2007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Picture 38" descr="A person with long hair wearing a black shirt&#10;&#10;Description automatically generated">
            <a:extLst>
              <a:ext uri="{FF2B5EF4-FFF2-40B4-BE49-F238E27FC236}">
                <a16:creationId xmlns:a16="http://schemas.microsoft.com/office/drawing/2014/main" id="{C4066E3A-1251-4682-26D4-B6B1818B96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603" y="1095241"/>
            <a:ext cx="1321390" cy="2012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Picture 40" descr="A person with long brown hair smiling&#10;&#10;Description automatically generated">
            <a:extLst>
              <a:ext uri="{FF2B5EF4-FFF2-40B4-BE49-F238E27FC236}">
                <a16:creationId xmlns:a16="http://schemas.microsoft.com/office/drawing/2014/main" id="{ECD3B2DF-EC3E-A8D3-814C-764057CC15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7923" y="1095241"/>
            <a:ext cx="1307943" cy="2011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Picture 42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1B2E18F4-5B11-0C0C-2086-EE743819DB3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639" t="156" r="8115" b="15721"/>
          <a:stretch/>
        </p:blipFill>
        <p:spPr>
          <a:xfrm>
            <a:off x="90180" y="3697220"/>
            <a:ext cx="1326645" cy="2004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Picture 44" descr="A person with long blonde hair wearing glasses&#10;&#10;Description automatically generated">
            <a:extLst>
              <a:ext uri="{FF2B5EF4-FFF2-40B4-BE49-F238E27FC236}">
                <a16:creationId xmlns:a16="http://schemas.microsoft.com/office/drawing/2014/main" id="{0F419574-4B2F-B554-ED09-13247D29E9C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266" t="-475" r="10483" b="16862"/>
          <a:stretch/>
        </p:blipFill>
        <p:spPr>
          <a:xfrm>
            <a:off x="1613491" y="3694062"/>
            <a:ext cx="1320726" cy="2013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Picture 46" descr="A person with red hair wearing a blue jacket&#10;&#10;Description automatically generated">
            <a:extLst>
              <a:ext uri="{FF2B5EF4-FFF2-40B4-BE49-F238E27FC236}">
                <a16:creationId xmlns:a16="http://schemas.microsoft.com/office/drawing/2014/main" id="{4ED7E90C-902E-B7ED-FF59-CEE8D6A2B18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045" t="406" r="9624" b="15663"/>
          <a:stretch/>
        </p:blipFill>
        <p:spPr>
          <a:xfrm>
            <a:off x="3136803" y="3694312"/>
            <a:ext cx="1378457" cy="2014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A person with long curly hair wearing a black jacket&#10;&#10;Description automatically generated">
            <a:extLst>
              <a:ext uri="{FF2B5EF4-FFF2-40B4-BE49-F238E27FC236}">
                <a16:creationId xmlns:a16="http://schemas.microsoft.com/office/drawing/2014/main" id="{215CF1F8-629B-BF8D-A8B8-BA72AC595EB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282" t="12992" r="1952" b="5510"/>
          <a:stretch/>
        </p:blipFill>
        <p:spPr>
          <a:xfrm rot="5400000">
            <a:off x="4338941" y="4069627"/>
            <a:ext cx="2046937" cy="1299787"/>
          </a:xfrm>
          <a:prstGeom prst="rect">
            <a:avLst/>
          </a:prstGeom>
        </p:spPr>
      </p:pic>
      <p:pic>
        <p:nvPicPr>
          <p:cNvPr id="10" name="Picture 9" descr="A person wearing glasses and a suit&#10;&#10;Description automatically generated">
            <a:extLst>
              <a:ext uri="{FF2B5EF4-FFF2-40B4-BE49-F238E27FC236}">
                <a16:creationId xmlns:a16="http://schemas.microsoft.com/office/drawing/2014/main" id="{1F8CBFF2-3390-9040-89AA-8344D31DC70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-645" t="8104" r="-1092" b="3742"/>
          <a:stretch/>
        </p:blipFill>
        <p:spPr>
          <a:xfrm rot="5400000">
            <a:off x="7319439" y="4015096"/>
            <a:ext cx="2060087" cy="1380922"/>
          </a:xfrm>
          <a:prstGeom prst="rect">
            <a:avLst/>
          </a:prstGeom>
        </p:spPr>
      </p:pic>
      <p:pic>
        <p:nvPicPr>
          <p:cNvPr id="12" name="Picture 11" descr="A person smiling at camera&#10;&#10;Description automatically generated">
            <a:extLst>
              <a:ext uri="{FF2B5EF4-FFF2-40B4-BE49-F238E27FC236}">
                <a16:creationId xmlns:a16="http://schemas.microsoft.com/office/drawing/2014/main" id="{C772D5AE-08F4-B44F-5ED2-D29AA2647ED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381" t="14308" r="-2164" b="14321"/>
          <a:stretch/>
        </p:blipFill>
        <p:spPr>
          <a:xfrm rot="5400000">
            <a:off x="5833913" y="4070133"/>
            <a:ext cx="2067232" cy="131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85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631-7BB1-7372-72BD-752147E2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OUR CURRICULUM</a:t>
            </a:r>
            <a:endParaRPr lang="en-US" b="0">
              <a:latin typeface="TW Cen MT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D25CDF8-9521-8FBF-C32D-9A13DA80C259}"/>
              </a:ext>
            </a:extLst>
          </p:cNvPr>
          <p:cNvSpPr txBox="1"/>
          <p:nvPr/>
        </p:nvSpPr>
        <p:spPr>
          <a:xfrm>
            <a:off x="450774" y="1339535"/>
            <a:ext cx="7967382" cy="4660891"/>
          </a:xfrm>
          <a:prstGeom prst="rect">
            <a:avLst/>
          </a:prstGeom>
        </p:spPr>
        <p:txBody>
          <a:bodyPr vert="horz" wrap="square" lIns="0" tIns="155575" rIns="0" bIns="0" rtlCol="0" anchor="t">
            <a:spAutoFit/>
          </a:bodyPr>
          <a:lstStyle>
            <a:defPPr>
              <a:defRPr kern="0"/>
            </a:defPPr>
          </a:lstStyle>
          <a:p>
            <a:pPr marL="12700" indent="154305">
              <a:spcBef>
                <a:spcPts val="1225"/>
              </a:spcBef>
              <a:buClr>
                <a:srgbClr val="FFC000"/>
              </a:buClr>
              <a:buSzPct val="75000"/>
              <a:buFont typeface="Arial"/>
              <a:buChar char="•"/>
              <a:tabLst>
                <a:tab pos="167005" algn="l"/>
              </a:tabLst>
            </a:pP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First</a:t>
            </a:r>
            <a:r>
              <a:rPr sz="2400" spc="-10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Tw Cen MT"/>
                <a:cs typeface="Tw Cen MT"/>
              </a:rPr>
              <a:t>year residents</a:t>
            </a:r>
            <a:r>
              <a:rPr lang="en-US" sz="2400" spc="-9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Tw Cen MT"/>
                <a:cs typeface="Tw Cen MT"/>
              </a:rPr>
              <a:t>involved in procedures from day 1</a:t>
            </a:r>
            <a:endParaRPr lang="en-US" sz="2400" spc="-5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12700" indent="189230">
              <a:spcBef>
                <a:spcPts val="1130"/>
              </a:spcBef>
              <a:buClr>
                <a:srgbClr val="FFC000"/>
              </a:buClr>
              <a:buFont typeface="Arial"/>
              <a:buChar char="•"/>
              <a:tabLst>
                <a:tab pos="201930" algn="l"/>
              </a:tabLst>
            </a:pP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Block</a:t>
            </a:r>
            <a:r>
              <a:rPr sz="2400" spc="-3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schedule:</a:t>
            </a:r>
            <a:r>
              <a:rPr sz="2400" spc="-3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13</a:t>
            </a:r>
            <a:r>
              <a:rPr lang="en-US" sz="2400" spc="-25" dirty="0">
                <a:solidFill>
                  <a:srgbClr val="FFFFFF"/>
                </a:solidFill>
                <a:latin typeface="Tw Cen MT"/>
                <a:cs typeface="Tw Cen MT"/>
              </a:rPr>
              <a:t> blocks per year</a:t>
            </a:r>
            <a:r>
              <a:rPr lang="en-US" sz="2400" spc="-7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(4</a:t>
            </a:r>
            <a:r>
              <a:rPr sz="2400" spc="-7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w Cen MT"/>
                <a:cs typeface="Tw Cen MT"/>
              </a:rPr>
              <a:t>weeks each)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469900" lvl="1" indent="189230">
              <a:spcBef>
                <a:spcPts val="1130"/>
              </a:spcBef>
              <a:buClr>
                <a:srgbClr val="FFC000"/>
              </a:buClr>
              <a:buFont typeface="Arial"/>
              <a:buChar char="•"/>
              <a:tabLst>
                <a:tab pos="201930" algn="l"/>
              </a:tabLst>
            </a:pP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All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 rotations are in the Grand Rapids area, including off-service</a:t>
            </a:r>
            <a:endParaRPr lang="en-US" spc="-1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469900" lvl="1" indent="189230">
              <a:spcBef>
                <a:spcPts val="1130"/>
              </a:spcBef>
              <a:buClr>
                <a:srgbClr val="FFC000"/>
              </a:buClr>
              <a:buFont typeface="Arial"/>
              <a:buChar char="•"/>
              <a:tabLst>
                <a:tab pos="201930" algn="l"/>
              </a:tabLst>
            </a:pP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OB</a:t>
            </a:r>
            <a:r>
              <a:rPr sz="1800" spc="-8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Days:</a:t>
            </a:r>
            <a:r>
              <a:rPr sz="1800" spc="-7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pc="-20" dirty="0">
                <a:solidFill>
                  <a:srgbClr val="FFFFFF"/>
                </a:solidFill>
                <a:latin typeface="Tw Cen MT"/>
                <a:cs typeface="Tw Cen MT"/>
              </a:rPr>
              <a:t>6:30a-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5p</a:t>
            </a:r>
            <a:r>
              <a:rPr sz="1800" spc="-8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w Cen MT"/>
                <a:cs typeface="Tw Cen MT"/>
              </a:rPr>
              <a:t>M-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F,</a:t>
            </a:r>
            <a:r>
              <a:rPr lang="en-US" spc="-75" dirty="0">
                <a:solidFill>
                  <a:srgbClr val="FFFFFF"/>
                </a:solidFill>
                <a:latin typeface="Tw Cen MT"/>
                <a:cs typeface="Tw Cen MT"/>
              </a:rPr>
              <a:t>  weekend call</a:t>
            </a:r>
            <a:endParaRPr lang="en-US" spc="-1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469900" lvl="1" indent="189230">
              <a:spcBef>
                <a:spcPts val="1130"/>
              </a:spcBef>
              <a:buClr>
                <a:srgbClr val="FFC000"/>
              </a:buClr>
              <a:buFont typeface="Arial"/>
              <a:buChar char="•"/>
              <a:tabLst>
                <a:tab pos="201930" algn="l"/>
              </a:tabLst>
            </a:pP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OB</a:t>
            </a:r>
            <a:r>
              <a:rPr sz="1800" spc="-4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Nights:</a:t>
            </a:r>
            <a:r>
              <a:rPr sz="1800" spc="-4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pc="-10" dirty="0">
                <a:solidFill>
                  <a:srgbClr val="FFFFFF"/>
                </a:solidFill>
                <a:latin typeface="Tw Cen MT"/>
                <a:cs typeface="Tw Cen MT"/>
              </a:rPr>
              <a:t>5p-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7a Su-Th, no weekend call</a:t>
            </a:r>
            <a:b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</a:br>
            <a:endParaRPr lang="en-US" spc="-4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167005" indent="-154305">
              <a:spcBef>
                <a:spcPts val="1220"/>
              </a:spcBef>
              <a:buClr>
                <a:srgbClr val="FFC000"/>
              </a:buClr>
              <a:buSzPct val="75000"/>
              <a:buFont typeface="Arial"/>
              <a:buChar char="•"/>
              <a:tabLst>
                <a:tab pos="201930" algn="l"/>
              </a:tabLst>
            </a:pP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Resident</a:t>
            </a:r>
            <a:r>
              <a:rPr lang="en-US" sz="2400" dirty="0">
                <a:solidFill>
                  <a:srgbClr val="FFFFFF"/>
                </a:solidFill>
                <a:latin typeface="Tw Cen MT"/>
                <a:cs typeface="Tw Cen MT"/>
              </a:rPr>
              <a:t> continuity </a:t>
            </a:r>
            <a:r>
              <a:rPr lang="en-US" sz="2400" spc="-10" dirty="0">
                <a:solidFill>
                  <a:srgbClr val="FFFFFF"/>
                </a:solidFill>
                <a:latin typeface="Tw Cen MT"/>
                <a:cs typeface="Tw Cen MT"/>
              </a:rPr>
              <a:t>clinic</a:t>
            </a:r>
            <a:endParaRPr lang="en-US">
              <a:solidFill>
                <a:srgbClr val="000000"/>
              </a:solidFill>
              <a:latin typeface="Tw Cen MT"/>
              <a:cs typeface="Tw Cen MT"/>
            </a:endParaRPr>
          </a:p>
          <a:p>
            <a:pPr marL="624205" lvl="1" indent="-154305">
              <a:spcBef>
                <a:spcPts val="1220"/>
              </a:spcBef>
              <a:buClr>
                <a:srgbClr val="FFC000"/>
              </a:buClr>
              <a:buSzPct val="75000"/>
              <a:buFont typeface="Arial"/>
              <a:buChar char="•"/>
              <a:tabLst>
                <a:tab pos="167005" algn="l"/>
              </a:tabLst>
            </a:pP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Assigned</a:t>
            </a:r>
            <a:r>
              <a:rPr sz="1800" spc="-8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pc="-80" dirty="0">
                <a:solidFill>
                  <a:srgbClr val="FFFFFF"/>
                </a:solidFill>
                <a:latin typeface="Tw Cen MT"/>
                <a:cs typeface="Tw Cen MT"/>
              </a:rPr>
              <a:t>to 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clinic</a:t>
            </a:r>
            <a:r>
              <a:rPr sz="1800" spc="-7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~one</a:t>
            </a:r>
            <a:r>
              <a:rPr sz="1800" spc="-70" dirty="0">
                <a:solidFill>
                  <a:srgbClr val="FFFFFF"/>
                </a:solidFill>
                <a:latin typeface="Tw Cen MT"/>
                <a:cs typeface="Tw Cen MT"/>
              </a:rPr>
              <a:t> day per </a:t>
            </a:r>
            <a:r>
              <a:rPr lang="en-US" spc="-70" dirty="0">
                <a:solidFill>
                  <a:srgbClr val="FFFFFF"/>
                </a:solidFill>
                <a:latin typeface="Tw Cen MT"/>
                <a:cs typeface="Tw Cen MT"/>
              </a:rPr>
              <a:t>week when on </a:t>
            </a:r>
            <a:r>
              <a:rPr lang="en-US" spc="-70" dirty="0" err="1">
                <a:solidFill>
                  <a:srgbClr val="FFFFFF"/>
                </a:solidFill>
                <a:latin typeface="Tw Cen MT"/>
                <a:cs typeface="Tw Cen MT"/>
              </a:rPr>
              <a:t>ob</a:t>
            </a:r>
            <a:r>
              <a:rPr lang="en-US" spc="-70" dirty="0">
                <a:solidFill>
                  <a:srgbClr val="FFFFFF"/>
                </a:solidFill>
                <a:latin typeface="Tw Cen MT"/>
                <a:cs typeface="Tw Cen MT"/>
              </a:rPr>
              <a:t> or gyn service</a:t>
            </a:r>
            <a:endParaRPr lang="en-US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624205" lvl="1" indent="-154305">
              <a:spcBef>
                <a:spcPts val="1220"/>
              </a:spcBef>
              <a:buClr>
                <a:srgbClr val="FFC000"/>
              </a:buClr>
              <a:buSzPct val="75000"/>
              <a:buFont typeface="Arial"/>
              <a:buChar char="•"/>
              <a:tabLst>
                <a:tab pos="167005" algn="l"/>
              </a:tabLst>
            </a:pPr>
            <a:r>
              <a:rPr lang="en-US" spc="-70" dirty="0">
                <a:solidFill>
                  <a:srgbClr val="FFFFFF"/>
                </a:solidFill>
                <a:latin typeface="Tw Cen MT"/>
                <a:cs typeface="Tw Cen MT"/>
              </a:rPr>
              <a:t>First year residents are paired with a senior and start with prenatal visits then progressively work-up to more complex gyn visits throughout residency</a:t>
            </a:r>
          </a:p>
          <a:p>
            <a:pPr marL="624205" lvl="1" indent="-154305">
              <a:spcBef>
                <a:spcPts val="1220"/>
              </a:spcBef>
              <a:buClr>
                <a:srgbClr val="FFC000"/>
              </a:buClr>
              <a:buSzPct val="75000"/>
              <a:buFont typeface="Arial"/>
              <a:buChar char="•"/>
              <a:tabLst>
                <a:tab pos="167005" algn="l"/>
              </a:tabLst>
            </a:pPr>
            <a:r>
              <a:rPr lang="en-US" spc="-70" dirty="0">
                <a:solidFill>
                  <a:srgbClr val="FFFFFF"/>
                </a:solidFill>
                <a:latin typeface="Tw Cen MT"/>
                <a:cs typeface="Tw Cen MT"/>
              </a:rPr>
              <a:t>Clinic staffed by Dr. Elderkin</a:t>
            </a:r>
          </a:p>
        </p:txBody>
      </p:sp>
    </p:spTree>
    <p:extLst>
      <p:ext uri="{BB962C8B-B14F-4D97-AF65-F5344CB8AC3E}">
        <p14:creationId xmlns:p14="http://schemas.microsoft.com/office/powerpoint/2010/main" val="1550944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8A038-E4FF-9FE5-71A9-04873A145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GYNECOLOGIC SURGERY</a:t>
            </a:r>
            <a:endParaRPr lang="en-US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D551629-2321-5E08-B178-276E5D95140D}"/>
              </a:ext>
            </a:extLst>
          </p:cNvPr>
          <p:cNvSpPr txBox="1"/>
          <p:nvPr/>
        </p:nvSpPr>
        <p:spPr>
          <a:xfrm>
            <a:off x="461825" y="1292173"/>
            <a:ext cx="7953337" cy="4867166"/>
          </a:xfrm>
          <a:prstGeom prst="rect">
            <a:avLst/>
          </a:prstGeom>
        </p:spPr>
        <p:txBody>
          <a:bodyPr vert="horz" wrap="square" lIns="0" tIns="146685" rIns="0" bIns="0" rtlCol="0" anchor="t">
            <a:spAutoFit/>
          </a:bodyPr>
          <a:lstStyle>
            <a:defPPr>
              <a:defRPr kern="0"/>
            </a:defPPr>
          </a:lstStyle>
          <a:p>
            <a:pPr marL="12700" indent="151765">
              <a:spcBef>
                <a:spcPts val="1155"/>
              </a:spcBef>
              <a:buClr>
                <a:srgbClr val="FFC000"/>
              </a:buClr>
              <a:buFont typeface="Arial"/>
              <a:buChar char="•"/>
              <a:tabLst>
                <a:tab pos="164465" algn="l"/>
              </a:tabLst>
            </a:pP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Surgeries</a:t>
            </a: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are performed</a:t>
            </a:r>
            <a:r>
              <a:rPr lang="en-US" spc="-6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at</a:t>
            </a:r>
            <a:r>
              <a:rPr lang="en-US" spc="-6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UM</a:t>
            </a:r>
            <a:r>
              <a:rPr spc="-6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pc="-10" dirty="0">
                <a:solidFill>
                  <a:srgbClr val="FFFFFF"/>
                </a:solidFill>
                <a:latin typeface="Tw Cen MT"/>
                <a:cs typeface="Tw Cen MT"/>
              </a:rPr>
              <a:t>Health-West and Park East Surgical Center</a:t>
            </a:r>
            <a:endParaRPr lang="en-US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12700" indent="151765">
              <a:spcBef>
                <a:spcPts val="1055"/>
              </a:spcBef>
              <a:buClr>
                <a:srgbClr val="FFC000"/>
              </a:buClr>
              <a:buFont typeface="Arial"/>
              <a:buChar char="•"/>
              <a:tabLst>
                <a:tab pos="164465" algn="l"/>
              </a:tabLst>
            </a:pP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Gyn</a:t>
            </a:r>
            <a:r>
              <a:rPr spc="-7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pc="-75" dirty="0">
                <a:solidFill>
                  <a:srgbClr val="FFFFFF"/>
                </a:solidFill>
                <a:latin typeface="Tw Cen MT"/>
                <a:cs typeface="Tw Cen MT"/>
              </a:rPr>
              <a:t>s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ervice hours:</a:t>
            </a:r>
            <a:r>
              <a:rPr spc="-8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pc="-10" dirty="0">
                <a:solidFill>
                  <a:srgbClr val="FFFFFF"/>
                </a:solidFill>
                <a:latin typeface="Tw Cen MT"/>
                <a:cs typeface="Tw Cen MT"/>
              </a:rPr>
              <a:t>6:30a-</a:t>
            </a: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5p</a:t>
            </a:r>
            <a:r>
              <a:rPr spc="-7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pc="-20" dirty="0">
                <a:solidFill>
                  <a:srgbClr val="FFFFFF"/>
                </a:solidFill>
                <a:latin typeface="Tw Cen MT"/>
                <a:cs typeface="Tw Cen MT"/>
              </a:rPr>
              <a:t>M-</a:t>
            </a: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F,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 weekend call</a:t>
            </a:r>
            <a:endParaRPr spc="-80">
              <a:solidFill>
                <a:srgbClr val="FFFFFF"/>
              </a:solidFill>
              <a:latin typeface="Tw Cen MT"/>
              <a:cs typeface="Tw Cen MT"/>
            </a:endParaRPr>
          </a:p>
          <a:p>
            <a:pPr marL="12700" indent="151765">
              <a:spcBef>
                <a:spcPts val="960"/>
              </a:spcBef>
              <a:buClr>
                <a:srgbClr val="FFC000"/>
              </a:buClr>
              <a:buFont typeface="Arial"/>
              <a:buChar char="•"/>
              <a:tabLst>
                <a:tab pos="164465" algn="l"/>
              </a:tabLst>
            </a:pP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Most</a:t>
            </a:r>
            <a:r>
              <a:rPr spc="-1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hysterectomies</a:t>
            </a:r>
            <a:r>
              <a:rPr lang="en-US" spc="-60" dirty="0">
                <a:solidFill>
                  <a:srgbClr val="FFFFFF"/>
                </a:solidFill>
                <a:latin typeface="Tw Cen MT"/>
                <a:cs typeface="Tw Cen MT"/>
              </a:rPr>
              <a:t> performed by minimally invasive techniques:</a:t>
            </a:r>
            <a:endParaRPr lang="en-US" spc="-450">
              <a:solidFill>
                <a:srgbClr val="FFFFFF"/>
              </a:solidFill>
              <a:latin typeface="Tw Cen MT"/>
              <a:cs typeface="Tw Cen MT"/>
            </a:endParaRPr>
          </a:p>
          <a:p>
            <a:pPr marL="460375" lvl="1" indent="-137160">
              <a:spcBef>
                <a:spcPts val="65"/>
              </a:spcBef>
              <a:buClr>
                <a:srgbClr val="FFC000"/>
              </a:buClr>
              <a:buFont typeface="Arial"/>
              <a:buChar char="•"/>
              <a:tabLst>
                <a:tab pos="164465" algn="l"/>
              </a:tabLst>
            </a:pPr>
            <a:r>
              <a:rPr sz="1600" spc="-10" dirty="0">
                <a:solidFill>
                  <a:srgbClr val="FFFFFF"/>
                </a:solidFill>
                <a:latin typeface="Tw Cen MT"/>
                <a:cs typeface="Tw Cen MT"/>
              </a:rPr>
              <a:t>Robotic</a:t>
            </a:r>
            <a:endParaRPr sz="1600">
              <a:latin typeface="Tw Cen MT"/>
              <a:cs typeface="Tw Cen MT"/>
            </a:endParaRPr>
          </a:p>
          <a:p>
            <a:pPr marL="460375" lvl="1" indent="-137160">
              <a:spcBef>
                <a:spcPts val="335"/>
              </a:spcBef>
              <a:buClr>
                <a:srgbClr val="FFC000"/>
              </a:buClr>
              <a:buFont typeface="Arial"/>
              <a:buChar char="•"/>
              <a:tabLst>
                <a:tab pos="460375" algn="l"/>
              </a:tabLst>
            </a:pPr>
            <a:r>
              <a:rPr sz="1600" dirty="0">
                <a:solidFill>
                  <a:srgbClr val="FFFFFF"/>
                </a:solidFill>
                <a:latin typeface="Tw Cen MT"/>
                <a:cs typeface="Tw Cen MT"/>
              </a:rPr>
              <a:t>Total</a:t>
            </a:r>
            <a:r>
              <a:rPr sz="1600" spc="-13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w Cen MT"/>
                <a:cs typeface="Tw Cen MT"/>
              </a:rPr>
              <a:t>laparoscopic</a:t>
            </a:r>
            <a:endParaRPr sz="1600" dirty="0">
              <a:latin typeface="Tw Cen MT"/>
              <a:cs typeface="Tw Cen MT"/>
            </a:endParaRPr>
          </a:p>
          <a:p>
            <a:pPr marL="460375" lvl="1" indent="-137160">
              <a:spcBef>
                <a:spcPts val="335"/>
              </a:spcBef>
              <a:buClr>
                <a:srgbClr val="FFC000"/>
              </a:buClr>
              <a:buFont typeface="Arial"/>
              <a:buChar char="•"/>
              <a:tabLst>
                <a:tab pos="460375" algn="l"/>
              </a:tabLst>
            </a:pPr>
            <a:r>
              <a:rPr sz="1600" spc="-10" dirty="0">
                <a:solidFill>
                  <a:srgbClr val="FFFFFF"/>
                </a:solidFill>
                <a:latin typeface="Tw Cen MT"/>
                <a:cs typeface="Tw Cen MT"/>
              </a:rPr>
              <a:t>Single-</a:t>
            </a:r>
            <a:r>
              <a:rPr sz="1600" dirty="0">
                <a:solidFill>
                  <a:srgbClr val="FFFFFF"/>
                </a:solidFill>
                <a:latin typeface="Tw Cen MT"/>
                <a:cs typeface="Tw Cen MT"/>
              </a:rPr>
              <a:t>site</a:t>
            </a:r>
            <a:r>
              <a:rPr sz="1600" spc="-4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w Cen MT"/>
                <a:cs typeface="Tw Cen MT"/>
              </a:rPr>
              <a:t>laparoscopic</a:t>
            </a:r>
            <a:endParaRPr sz="1600">
              <a:latin typeface="Tw Cen MT"/>
              <a:cs typeface="Tw Cen MT"/>
            </a:endParaRPr>
          </a:p>
          <a:p>
            <a:pPr marL="460375" lvl="1" indent="-137160">
              <a:buClr>
                <a:srgbClr val="FFC000"/>
              </a:buClr>
              <a:buFont typeface="Arial"/>
              <a:buChar char="•"/>
              <a:tabLst>
                <a:tab pos="164465" algn="l"/>
              </a:tabLst>
            </a:pPr>
            <a:endParaRPr lang="en-US" sz="1600" spc="-1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164465" indent="-151765">
              <a:spcBef>
                <a:spcPts val="1135"/>
              </a:spcBef>
              <a:buClr>
                <a:srgbClr val="FFC000"/>
              </a:buClr>
              <a:buFont typeface="Arial"/>
              <a:buChar char="•"/>
              <a:tabLst>
                <a:tab pos="164465" algn="l"/>
              </a:tabLst>
            </a:pP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da</a:t>
            </a:r>
            <a:r>
              <a:rPr spc="-5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Vinci</a:t>
            </a:r>
            <a:r>
              <a:rPr spc="-5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Xi</a:t>
            </a:r>
            <a:r>
              <a:rPr spc="-5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Robotic</a:t>
            </a:r>
            <a:r>
              <a:rPr spc="-5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>
                <a:solidFill>
                  <a:srgbClr val="FFFFFF"/>
                </a:solidFill>
                <a:latin typeface="Tw Cen MT"/>
                <a:cs typeface="Tw Cen MT"/>
              </a:rPr>
              <a:t>Surgical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 System:</a:t>
            </a:r>
            <a:endParaRPr lang="en-US" spc="-50">
              <a:solidFill>
                <a:srgbClr val="FFFFFF"/>
              </a:solidFill>
              <a:latin typeface="Tw Cen MT"/>
              <a:cs typeface="Tw Cen MT"/>
            </a:endParaRPr>
          </a:p>
          <a:p>
            <a:pPr marL="460375" marR="5080" lvl="1" indent="-137160">
              <a:lnSpc>
                <a:spcPct val="76900"/>
              </a:lnSpc>
              <a:spcBef>
                <a:spcPts val="525"/>
              </a:spcBef>
              <a:buClr>
                <a:srgbClr val="FFC000"/>
              </a:buClr>
              <a:buFont typeface="Arial"/>
              <a:buChar char="•"/>
              <a:tabLst>
                <a:tab pos="460375" algn="l"/>
              </a:tabLst>
            </a:pPr>
            <a:r>
              <a:rPr lang="en-US" sz="1600" dirty="0">
                <a:solidFill>
                  <a:srgbClr val="FFFFFF"/>
                </a:solidFill>
                <a:latin typeface="Tw Cen MT"/>
                <a:cs typeface="Tw Cen MT"/>
              </a:rPr>
              <a:t>Teaching console available at both surgical sites</a:t>
            </a:r>
            <a:endParaRPr sz="1600" spc="-6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323215" lvl="1" indent="137160">
              <a:spcBef>
                <a:spcPts val="359"/>
              </a:spcBef>
              <a:buClr>
                <a:srgbClr val="FFC000"/>
              </a:buClr>
              <a:buFont typeface="Arial"/>
              <a:buChar char="•"/>
              <a:tabLst>
                <a:tab pos="460375" algn="l"/>
              </a:tabLst>
            </a:pPr>
            <a:r>
              <a:rPr lang="en-US" sz="1600" dirty="0">
                <a:solidFill>
                  <a:srgbClr val="FFFFFF"/>
                </a:solidFill>
                <a:latin typeface="Tw Cen MT"/>
                <a:cs typeface="Tw Cen MT"/>
              </a:rPr>
              <a:t>Teaching console is equipped with training modules</a:t>
            </a:r>
            <a:endParaRPr sz="1600">
              <a:latin typeface="Tw Cen MT"/>
              <a:cs typeface="Tw Cen MT"/>
            </a:endParaRPr>
          </a:p>
          <a:p>
            <a:pPr marL="323215" lvl="1" indent="137160">
              <a:spcBef>
                <a:spcPts val="240"/>
              </a:spcBef>
              <a:buClr>
                <a:srgbClr val="FFC000"/>
              </a:buClr>
              <a:buFont typeface="Arial"/>
              <a:buChar char="•"/>
              <a:tabLst>
                <a:tab pos="460375" algn="l"/>
              </a:tabLst>
            </a:pPr>
            <a:r>
              <a:rPr lang="en-US" sz="1600" spc="-65" dirty="0">
                <a:solidFill>
                  <a:srgbClr val="FFFFFF"/>
                </a:solidFill>
                <a:latin typeface="Tw Cen MT"/>
                <a:cs typeface="Tw Cen MT"/>
              </a:rPr>
              <a:t>Residents</a:t>
            </a:r>
            <a:r>
              <a:rPr sz="1600" spc="-6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z="1600" spc="-65" dirty="0">
                <a:solidFill>
                  <a:srgbClr val="FFFFFF"/>
                </a:solidFill>
                <a:latin typeface="Tw Cen MT"/>
                <a:cs typeface="Tw Cen MT"/>
              </a:rPr>
              <a:t>graduate with  comprehensive</a:t>
            </a:r>
            <a:r>
              <a:rPr lang="en-US" sz="1600" spc="-6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w Cen MT"/>
                <a:cs typeface="Tw Cen MT"/>
              </a:rPr>
              <a:t>robotic </a:t>
            </a:r>
            <a:r>
              <a:rPr lang="en-US" sz="1600" spc="-10" dirty="0">
                <a:solidFill>
                  <a:srgbClr val="FFFFFF"/>
                </a:solidFill>
                <a:latin typeface="Tw Cen MT"/>
                <a:cs typeface="Tw Cen MT"/>
              </a:rPr>
              <a:t>training</a:t>
            </a:r>
            <a:endParaRPr sz="1600" spc="-1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323215" lvl="1" indent="137160">
              <a:spcBef>
                <a:spcPts val="240"/>
              </a:spcBef>
              <a:buClr>
                <a:srgbClr val="FFC000"/>
              </a:buClr>
              <a:buFont typeface="Arial"/>
              <a:buChar char="•"/>
              <a:tabLst>
                <a:tab pos="460375" algn="l"/>
              </a:tabLst>
            </a:pPr>
            <a:endParaRPr lang="en-US" sz="1600" spc="-1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277495" indent="-137160">
              <a:spcBef>
                <a:spcPts val="220"/>
              </a:spcBef>
              <a:buClr>
                <a:srgbClr val="FFC000"/>
              </a:buClr>
              <a:buFont typeface="Arial"/>
              <a:buChar char="•"/>
              <a:tabLst>
                <a:tab pos="460375" algn="l"/>
              </a:tabLst>
            </a:pPr>
            <a:r>
              <a:rPr lang="en-US" spc="-20" dirty="0">
                <a:solidFill>
                  <a:srgbClr val="FFFFFF"/>
                </a:solidFill>
                <a:latin typeface="Tw Cen MT"/>
                <a:cs typeface="Tw Cen MT"/>
              </a:rPr>
              <a:t>In-house gyn subspecialties:</a:t>
            </a:r>
            <a:endParaRPr>
              <a:latin typeface="Tw Cen MT"/>
              <a:cs typeface="Tw Cen MT"/>
            </a:endParaRPr>
          </a:p>
          <a:p>
            <a:pPr marL="734695" lvl="1" indent="-137160">
              <a:spcBef>
                <a:spcPts val="220"/>
              </a:spcBef>
              <a:buClr>
                <a:srgbClr val="FFC000"/>
              </a:buClr>
              <a:buFont typeface="Arial"/>
              <a:buChar char="•"/>
              <a:tabLst>
                <a:tab pos="277495" algn="l"/>
              </a:tabLst>
            </a:pPr>
            <a:r>
              <a:rPr lang="en-US" spc="-20" err="1">
                <a:solidFill>
                  <a:srgbClr val="FFFFFF"/>
                </a:solidFill>
                <a:latin typeface="Tw Cen MT"/>
                <a:cs typeface="Tw Cen MT"/>
              </a:rPr>
              <a:t>UroGyn</a:t>
            </a:r>
            <a:r>
              <a:rPr lang="en-US" spc="-20" dirty="0">
                <a:solidFill>
                  <a:srgbClr val="FFFFFF"/>
                </a:solidFill>
                <a:latin typeface="Tw Cen MT"/>
                <a:cs typeface="Tw Cen MT"/>
              </a:rPr>
              <a:t>: Dr. English &amp; Dr. Hoover</a:t>
            </a:r>
          </a:p>
          <a:p>
            <a:pPr marL="734695" lvl="1" indent="-137160">
              <a:spcBef>
                <a:spcPts val="170"/>
              </a:spcBef>
              <a:buClr>
                <a:srgbClr val="FFC000"/>
              </a:buClr>
              <a:buFont typeface="Arial"/>
              <a:buChar char="•"/>
              <a:tabLst>
                <a:tab pos="277495" algn="l"/>
              </a:tabLst>
            </a:pPr>
            <a:r>
              <a:rPr lang="en-US" spc="-10" err="1">
                <a:solidFill>
                  <a:srgbClr val="FFFFFF"/>
                </a:solidFill>
                <a:latin typeface="Tw Cen MT"/>
                <a:cs typeface="Tw Cen MT"/>
              </a:rPr>
              <a:t>GynOnc</a:t>
            </a:r>
            <a:r>
              <a:rPr lang="en-US" spc="-10" dirty="0">
                <a:solidFill>
                  <a:srgbClr val="FFFFFF"/>
                </a:solidFill>
                <a:latin typeface="Tw Cen MT"/>
                <a:cs typeface="Tw Cen MT"/>
              </a:rPr>
              <a:t>: Dr. Brader</a:t>
            </a:r>
          </a:p>
        </p:txBody>
      </p:sp>
    </p:spTree>
    <p:extLst>
      <p:ext uri="{BB962C8B-B14F-4D97-AF65-F5344CB8AC3E}">
        <p14:creationId xmlns:p14="http://schemas.microsoft.com/office/powerpoint/2010/main" val="2217940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631-7BB1-7372-72BD-752147E2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LABOR &amp; DELIVERY</a:t>
            </a:r>
            <a:endParaRPr lang="en-US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8325BE0-6D19-3586-C02F-EA251CAFFBC5}"/>
              </a:ext>
            </a:extLst>
          </p:cNvPr>
          <p:cNvSpPr txBox="1"/>
          <p:nvPr/>
        </p:nvSpPr>
        <p:spPr>
          <a:xfrm>
            <a:off x="450775" y="1332013"/>
            <a:ext cx="8193627" cy="3799757"/>
          </a:xfrm>
          <a:prstGeom prst="rect">
            <a:avLst/>
          </a:prstGeom>
        </p:spPr>
        <p:txBody>
          <a:bodyPr vert="horz" wrap="square" lIns="0" tIns="52069" rIns="0" bIns="0" rtlCol="0" anchor="t">
            <a:spAutoFit/>
          </a:bodyPr>
          <a:lstStyle>
            <a:defPPr>
              <a:defRPr kern="0"/>
            </a:defPPr>
          </a:lstStyle>
          <a:p>
            <a:pPr marL="172720" indent="-160020">
              <a:spcBef>
                <a:spcPts val="409"/>
              </a:spcBef>
              <a:buClr>
                <a:srgbClr val="FFC000"/>
              </a:buClr>
              <a:buSzPct val="90909"/>
              <a:buFont typeface="Arial"/>
              <a:buChar char="•"/>
              <a:tabLst>
                <a:tab pos="172720" algn="l"/>
              </a:tabLst>
            </a:pPr>
            <a:r>
              <a:rPr sz="2200" dirty="0">
                <a:solidFill>
                  <a:srgbClr val="FFFFFF"/>
                </a:solidFill>
                <a:latin typeface="Tw Cen MT"/>
                <a:cs typeface="Tw Cen MT"/>
              </a:rPr>
              <a:t>Labor</a:t>
            </a:r>
            <a:r>
              <a:rPr sz="2200" spc="-3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200" dirty="0">
                <a:solidFill>
                  <a:srgbClr val="FFFFFF"/>
                </a:solidFill>
                <a:latin typeface="Tw Cen MT"/>
                <a:cs typeface="Tw Cen MT"/>
              </a:rPr>
              <a:t>and</a:t>
            </a:r>
            <a:r>
              <a:rPr sz="2200" spc="-4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w Cen MT"/>
                <a:cs typeface="Tw Cen MT"/>
              </a:rPr>
              <a:t>Delivery: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629920" lvl="1" indent="-160020">
              <a:spcBef>
                <a:spcPts val="409"/>
              </a:spcBef>
              <a:buClr>
                <a:srgbClr val="FFC000"/>
              </a:buClr>
              <a:buSzPct val="90909"/>
              <a:buFont typeface="Arial"/>
              <a:buChar char="•"/>
              <a:tabLst>
                <a:tab pos="172720" algn="l"/>
              </a:tabLst>
            </a:pPr>
            <a:r>
              <a:rPr lang="en-US" spc="-10" dirty="0">
                <a:solidFill>
                  <a:srgbClr val="FFFFFF"/>
                </a:solidFill>
                <a:latin typeface="Tw Cen MT"/>
                <a:cs typeface="Tw Cen MT"/>
              </a:rPr>
              <a:t>10 labor rooms &amp; 6 triage bays</a:t>
            </a:r>
          </a:p>
          <a:p>
            <a:pPr marL="629920" lvl="1" indent="-160020">
              <a:spcBef>
                <a:spcPts val="400"/>
              </a:spcBef>
              <a:buClr>
                <a:srgbClr val="FFC000"/>
              </a:buClr>
              <a:buSzPct val="90909"/>
              <a:buFont typeface="Arial"/>
              <a:buChar char="•"/>
              <a:tabLst>
                <a:tab pos="172720" algn="l"/>
              </a:tabLst>
            </a:pP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One attending per week covers L&amp;D days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629920" lvl="1" indent="-160020">
              <a:spcBef>
                <a:spcPts val="400"/>
              </a:spcBef>
              <a:buClr>
                <a:srgbClr val="FFC000"/>
              </a:buClr>
              <a:buSzPct val="90909"/>
              <a:buFont typeface="Arial"/>
              <a:buChar char="•"/>
              <a:tabLst>
                <a:tab pos="172720" algn="l"/>
              </a:tabLst>
            </a:pP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Residents</a:t>
            </a:r>
            <a:r>
              <a:rPr sz="1800" spc="-14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responsible</a:t>
            </a:r>
            <a:r>
              <a:rPr sz="1800" spc="-14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for</a:t>
            </a:r>
            <a:r>
              <a:rPr sz="1800" spc="-13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pc="-135" dirty="0">
                <a:solidFill>
                  <a:srgbClr val="FFFFFF"/>
                </a:solidFill>
                <a:latin typeface="Tw Cen MT"/>
                <a:cs typeface="Tw Cen MT"/>
              </a:rPr>
              <a:t>managing all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patients</a:t>
            </a:r>
            <a:r>
              <a:rPr sz="1800" spc="-6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and</a:t>
            </a:r>
            <a:r>
              <a:rPr sz="1800" spc="-7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pc="-10" dirty="0">
                <a:solidFill>
                  <a:srgbClr val="FFFFFF"/>
                </a:solidFill>
                <a:latin typeface="Tw Cen MT"/>
                <a:cs typeface="Tw Cen MT"/>
              </a:rPr>
              <a:t>deliveries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629920" lvl="1" indent="-160020">
              <a:spcBef>
                <a:spcPts val="400"/>
              </a:spcBef>
              <a:buClr>
                <a:srgbClr val="FFC000"/>
              </a:buClr>
              <a:buSzPct val="90909"/>
              <a:buFont typeface="Arial"/>
              <a:buChar char="•"/>
              <a:tabLst>
                <a:tab pos="172720" algn="l"/>
              </a:tabLst>
            </a:pPr>
            <a:r>
              <a:rPr lang="en-US" spc="-10" dirty="0">
                <a:solidFill>
                  <a:srgbClr val="FFFFFF"/>
                </a:solidFill>
                <a:latin typeface="Tw Cen MT"/>
                <a:cs typeface="Tw Cen MT"/>
              </a:rPr>
              <a:t>Nurse-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run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term</a:t>
            </a:r>
            <a:r>
              <a:rPr sz="1800" spc="1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pc="-10" dirty="0">
                <a:solidFill>
                  <a:srgbClr val="FFFFFF"/>
                </a:solidFill>
                <a:latin typeface="Tw Cen MT"/>
                <a:cs typeface="Tw Cen MT"/>
              </a:rPr>
              <a:t>triage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629920" lvl="1" indent="-160020">
              <a:lnSpc>
                <a:spcPct val="100000"/>
              </a:lnSpc>
              <a:spcBef>
                <a:spcPts val="400"/>
              </a:spcBef>
              <a:buClr>
                <a:srgbClr val="FFC000"/>
              </a:buClr>
              <a:buSzPct val="90909"/>
              <a:buFont typeface="Arial"/>
              <a:buChar char="•"/>
              <a:tabLst>
                <a:tab pos="172720" algn="l"/>
              </a:tabLst>
            </a:pP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Culture</a:t>
            </a:r>
            <a:r>
              <a:rPr sz="1800" spc="-3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of</a:t>
            </a:r>
            <a:r>
              <a:rPr sz="1800" spc="2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teaching</a:t>
            </a:r>
            <a:r>
              <a:rPr sz="1800" spc="-3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and</a:t>
            </a:r>
            <a:r>
              <a:rPr sz="1800" spc="-3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pc="-35" dirty="0">
                <a:solidFill>
                  <a:srgbClr val="FFFFFF"/>
                </a:solidFill>
                <a:latin typeface="Tw Cen MT"/>
                <a:cs typeface="Tw Cen MT"/>
              </a:rPr>
              <a:t>congeniality 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with</a:t>
            </a:r>
            <a:r>
              <a:rPr sz="1800" spc="-4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our</a:t>
            </a:r>
            <a:r>
              <a:rPr sz="1800" spc="-4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nurses</a:t>
            </a:r>
            <a:r>
              <a:rPr sz="1800" spc="-4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and</a:t>
            </a:r>
            <a:r>
              <a:rPr sz="1800" spc="-4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w Cen MT"/>
                <a:cs typeface="Tw Cen MT"/>
              </a:rPr>
              <a:t>staff</a:t>
            </a:r>
            <a:endParaRPr sz="1800">
              <a:latin typeface="Tw Cen MT"/>
              <a:cs typeface="Tw Cen MT"/>
            </a:endParaRPr>
          </a:p>
          <a:p>
            <a:pPr marL="167005" indent="-154305">
              <a:spcBef>
                <a:spcPts val="1330"/>
              </a:spcBef>
              <a:buClr>
                <a:srgbClr val="FFC000"/>
              </a:buClr>
              <a:buSzPct val="81818"/>
              <a:buFont typeface="Arial"/>
              <a:buChar char="•"/>
              <a:tabLst>
                <a:tab pos="167005" algn="l"/>
              </a:tabLst>
            </a:pPr>
            <a:r>
              <a:rPr sz="2200" spc="-10" dirty="0">
                <a:solidFill>
                  <a:srgbClr val="FFFFFF"/>
                </a:solidFill>
                <a:latin typeface="Tw Cen MT"/>
                <a:cs typeface="Tw Cen MT"/>
              </a:rPr>
              <a:t>Nursery: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624205" lvl="1" indent="-154305">
              <a:spcBef>
                <a:spcPts val="400"/>
              </a:spcBef>
              <a:buClr>
                <a:srgbClr val="FFC000"/>
              </a:buClr>
              <a:buSzPct val="81818"/>
              <a:buFont typeface="Arial"/>
              <a:buChar char="•"/>
              <a:tabLst>
                <a:tab pos="167005" algn="l"/>
              </a:tabLst>
            </a:pP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Level</a:t>
            </a:r>
            <a:r>
              <a:rPr lang="en-US" spc="-40" dirty="0">
                <a:solidFill>
                  <a:srgbClr val="FFFFFF"/>
                </a:solidFill>
                <a:latin typeface="Tw Cen MT"/>
                <a:cs typeface="Tw Cen MT"/>
              </a:rPr>
              <a:t> 2 Special Care Nursery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(deliver</a:t>
            </a:r>
            <a:r>
              <a:rPr sz="1800" spc="-6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35</a:t>
            </a:r>
            <a:r>
              <a:rPr sz="1800" spc="-6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weeks</a:t>
            </a:r>
            <a:r>
              <a:rPr sz="1800" spc="-6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and</a:t>
            </a:r>
            <a:r>
              <a:rPr sz="1800" spc="-7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w Cen MT"/>
                <a:cs typeface="Tw Cen MT"/>
              </a:rPr>
              <a:t>up</a:t>
            </a:r>
            <a:r>
              <a:rPr lang="en-US" spc="-25" dirty="0">
                <a:solidFill>
                  <a:srgbClr val="FFFFFF"/>
                </a:solidFill>
                <a:latin typeface="Tw Cen MT"/>
                <a:cs typeface="Tw Cen MT"/>
              </a:rPr>
              <a:t> unless emergent delivery is indicated with capabilities to stabilize any gestational age prior to transfer)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624205" lvl="1" indent="-154305">
              <a:spcBef>
                <a:spcPts val="400"/>
              </a:spcBef>
              <a:buClr>
                <a:srgbClr val="FFC000"/>
              </a:buClr>
              <a:buSzPct val="81818"/>
              <a:buFont typeface="Arial"/>
              <a:buChar char="•"/>
              <a:tabLst>
                <a:tab pos="167005" algn="l"/>
              </a:tabLst>
            </a:pPr>
            <a:r>
              <a:rPr sz="1800" spc="-10" dirty="0">
                <a:solidFill>
                  <a:srgbClr val="FFFFFF"/>
                </a:solidFill>
                <a:latin typeface="Tw Cen MT"/>
                <a:cs typeface="Tw Cen MT"/>
              </a:rPr>
              <a:t>24-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hour</a:t>
            </a:r>
            <a:r>
              <a:rPr sz="1800" spc="-5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NNP</a:t>
            </a:r>
            <a:r>
              <a:rPr sz="1800" spc="-5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coverage</a:t>
            </a:r>
            <a:r>
              <a:rPr sz="1800" spc="-5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with</a:t>
            </a:r>
            <a:r>
              <a:rPr sz="1800" spc="-5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pc="-20" dirty="0">
                <a:solidFill>
                  <a:srgbClr val="FFFFFF"/>
                </a:solidFill>
                <a:latin typeface="Tw Cen MT"/>
                <a:cs typeface="Tw Cen MT"/>
              </a:rPr>
              <a:t>in-house pediatrician during the day</a:t>
            </a:r>
            <a:endParaRPr lang="en-US" spc="-25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624205" lvl="1" indent="-154305">
              <a:spcBef>
                <a:spcPts val="400"/>
              </a:spcBef>
              <a:buClr>
                <a:srgbClr val="FFC000"/>
              </a:buClr>
              <a:buSzPct val="81818"/>
              <a:buFont typeface="Arial"/>
              <a:buChar char="•"/>
              <a:tabLst>
                <a:tab pos="167005" algn="l"/>
              </a:tabLst>
            </a:pP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Opportunities to perform circumcision if interested, not required</a:t>
            </a:r>
            <a:endParaRPr lang="en-US" sz="1800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462138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631-7BB1-7372-72BD-752147E2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PGY 1</a:t>
            </a:r>
            <a:endParaRPr lang="en-US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D25CDF8-9521-8FBF-C32D-9A13DA80C259}"/>
              </a:ext>
            </a:extLst>
          </p:cNvPr>
          <p:cNvSpPr txBox="1"/>
          <p:nvPr/>
        </p:nvSpPr>
        <p:spPr>
          <a:xfrm>
            <a:off x="450774" y="1339535"/>
            <a:ext cx="7967382" cy="3132461"/>
          </a:xfrm>
          <a:prstGeom prst="rect">
            <a:avLst/>
          </a:prstGeom>
        </p:spPr>
        <p:txBody>
          <a:bodyPr vert="horz" wrap="square" lIns="0" tIns="155575" rIns="0" bIns="0" rtlCol="0" anchor="t">
            <a:spAutoFit/>
          </a:bodyPr>
          <a:lstStyle>
            <a:defPPr>
              <a:defRPr kern="0"/>
            </a:defPPr>
          </a:lstStyle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6 blocks of OB</a:t>
            </a:r>
            <a:endParaRPr lang="en-US" sz="1600" dirty="0">
              <a:solidFill>
                <a:srgbClr val="000000"/>
              </a:solidFill>
              <a:latin typeface="TW Cen MT"/>
              <a:cs typeface="Times New Roman"/>
            </a:endParaRPr>
          </a:p>
          <a:p>
            <a:pPr marL="629920" lvl="1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Including 2 night blocks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4 blocks of gyn surgery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½ block of nursery &amp; ½ block of ultrasound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 block of SICU at </a:t>
            </a:r>
            <a:r>
              <a:rPr lang="en-US" sz="2000" dirty="0" err="1">
                <a:solidFill>
                  <a:srgbClr val="FFFFFF"/>
                </a:solidFill>
                <a:latin typeface="TW Cen MT"/>
                <a:cs typeface="Times New Roman"/>
              </a:rPr>
              <a:t>Corewell</a:t>
            </a: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 – Butterworth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 block of emergency department</a:t>
            </a:r>
            <a:endParaRPr lang="en-US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58640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631-7BB1-7372-72BD-752147E2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PGY 2</a:t>
            </a:r>
            <a:endParaRPr lang="en-US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D25CDF8-9521-8FBF-C32D-9A13DA80C259}"/>
              </a:ext>
            </a:extLst>
          </p:cNvPr>
          <p:cNvSpPr txBox="1"/>
          <p:nvPr/>
        </p:nvSpPr>
        <p:spPr>
          <a:xfrm>
            <a:off x="450774" y="1339535"/>
            <a:ext cx="7967382" cy="3132461"/>
          </a:xfrm>
          <a:prstGeom prst="rect">
            <a:avLst/>
          </a:prstGeom>
        </p:spPr>
        <p:txBody>
          <a:bodyPr vert="horz" wrap="square" lIns="0" tIns="155575" rIns="0" bIns="0" rtlCol="0" anchor="t">
            <a:spAutoFit/>
          </a:bodyPr>
          <a:lstStyle>
            <a:defPPr>
              <a:defRPr kern="0"/>
            </a:defPPr>
          </a:lstStyle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5 blocks of OB</a:t>
            </a:r>
            <a:endParaRPr lang="en-US" sz="1600" dirty="0">
              <a:solidFill>
                <a:srgbClr val="000000"/>
              </a:solidFill>
              <a:latin typeface="TW Cen MT"/>
              <a:cs typeface="Times New Roman"/>
            </a:endParaRPr>
          </a:p>
          <a:p>
            <a:pPr marL="629920" lvl="1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Including 2 night blocks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5 blocks of gyn surgery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 block of inpatient MFM at </a:t>
            </a:r>
            <a:r>
              <a:rPr lang="en-US" sz="2000" dirty="0" err="1">
                <a:solidFill>
                  <a:srgbClr val="FFFFFF"/>
                </a:solidFill>
                <a:latin typeface="TW Cen MT"/>
                <a:cs typeface="Times New Roman"/>
              </a:rPr>
              <a:t>Corewell</a:t>
            </a: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 - Butterworth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 block of REI at The Fertility Center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 block of </a:t>
            </a:r>
            <a:r>
              <a:rPr lang="en-US" sz="2000" dirty="0" err="1">
                <a:solidFill>
                  <a:srgbClr val="FFFFFF"/>
                </a:solidFill>
                <a:latin typeface="TW Cen MT"/>
                <a:cs typeface="Times New Roman"/>
              </a:rPr>
              <a:t>UroGyn</a:t>
            </a:r>
          </a:p>
        </p:txBody>
      </p:sp>
    </p:spTree>
    <p:extLst>
      <p:ext uri="{BB962C8B-B14F-4D97-AF65-F5344CB8AC3E}">
        <p14:creationId xmlns:p14="http://schemas.microsoft.com/office/powerpoint/2010/main" val="1529501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631-7BB1-7372-72BD-752147E2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PGY 3</a:t>
            </a:r>
            <a:endParaRPr lang="en-US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D25CDF8-9521-8FBF-C32D-9A13DA80C259}"/>
              </a:ext>
            </a:extLst>
          </p:cNvPr>
          <p:cNvSpPr txBox="1"/>
          <p:nvPr/>
        </p:nvSpPr>
        <p:spPr>
          <a:xfrm>
            <a:off x="450774" y="1339535"/>
            <a:ext cx="7967382" cy="3646960"/>
          </a:xfrm>
          <a:prstGeom prst="rect">
            <a:avLst/>
          </a:prstGeom>
        </p:spPr>
        <p:txBody>
          <a:bodyPr vert="horz" wrap="square" lIns="0" tIns="155575" rIns="0" bIns="0" rtlCol="0" anchor="t">
            <a:spAutoFit/>
          </a:bodyPr>
          <a:lstStyle>
            <a:defPPr>
              <a:defRPr kern="0"/>
            </a:defPPr>
          </a:lstStyle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5 blocks of OB</a:t>
            </a:r>
            <a:endParaRPr lang="en-US" sz="1600" dirty="0">
              <a:solidFill>
                <a:srgbClr val="000000"/>
              </a:solidFill>
              <a:latin typeface="TW Cen MT"/>
              <a:cs typeface="Times New Roman"/>
            </a:endParaRPr>
          </a:p>
          <a:p>
            <a:pPr marL="629920" lvl="1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 night block with an intern (in the second half of the year)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5 blocks of gyn surgery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 block of inpatient MFM at </a:t>
            </a:r>
            <a:r>
              <a:rPr lang="en-US" sz="2000" dirty="0" err="1">
                <a:solidFill>
                  <a:srgbClr val="FFFFFF"/>
                </a:solidFill>
                <a:latin typeface="TW Cen MT"/>
                <a:cs typeface="Times New Roman"/>
              </a:rPr>
              <a:t>Corewell</a:t>
            </a: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 - Butterworth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 block of outpatient MFM at </a:t>
            </a:r>
            <a:r>
              <a:rPr lang="en-US" sz="2000" dirty="0" err="1">
                <a:solidFill>
                  <a:srgbClr val="FFFFFF"/>
                </a:solidFill>
                <a:latin typeface="TW Cen MT"/>
                <a:cs typeface="Times New Roman"/>
              </a:rPr>
              <a:t>Corewell</a:t>
            </a:r>
            <a:endParaRPr lang="en-US" sz="2000">
              <a:solidFill>
                <a:srgbClr val="FFFFFF"/>
              </a:solidFill>
              <a:latin typeface="TW Cen MT"/>
              <a:cs typeface="Times New Roman"/>
            </a:endParaRP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 block of </a:t>
            </a:r>
            <a:r>
              <a:rPr lang="en-US" sz="2000" dirty="0" err="1">
                <a:solidFill>
                  <a:srgbClr val="FFFFFF"/>
                </a:solidFill>
                <a:latin typeface="TW Cen MT"/>
                <a:cs typeface="Times New Roman"/>
              </a:rPr>
              <a:t>GynOnc</a:t>
            </a:r>
            <a:endParaRPr lang="en-US" sz="2000">
              <a:solidFill>
                <a:srgbClr val="FFFFFF"/>
              </a:solidFill>
              <a:latin typeface="TW Cen MT"/>
              <a:cs typeface="Times New Roman"/>
            </a:endParaRP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Opportunities for an elective block</a:t>
            </a:r>
            <a:endParaRPr lang="en-US" sz="2000" dirty="0">
              <a:solidFill>
                <a:srgbClr val="000000"/>
              </a:solidFill>
              <a:latin typeface="TW Cen M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71836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631-7BB1-7372-72BD-752147E2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PGY 4</a:t>
            </a:r>
            <a:endParaRPr lang="en-US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D25CDF8-9521-8FBF-C32D-9A13DA80C259}"/>
              </a:ext>
            </a:extLst>
          </p:cNvPr>
          <p:cNvSpPr txBox="1"/>
          <p:nvPr/>
        </p:nvSpPr>
        <p:spPr>
          <a:xfrm>
            <a:off x="450774" y="1339535"/>
            <a:ext cx="7967382" cy="3133999"/>
          </a:xfrm>
          <a:prstGeom prst="rect">
            <a:avLst/>
          </a:prstGeom>
        </p:spPr>
        <p:txBody>
          <a:bodyPr vert="horz" wrap="square" lIns="0" tIns="155575" rIns="0" bIns="0" rtlCol="0" anchor="t">
            <a:spAutoFit/>
          </a:bodyPr>
          <a:lstStyle>
            <a:defPPr>
              <a:defRPr kern="0"/>
            </a:defPPr>
          </a:lstStyle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6 blocks of OB</a:t>
            </a:r>
            <a:endParaRPr lang="en-US" sz="1600" dirty="0">
              <a:solidFill>
                <a:srgbClr val="000000"/>
              </a:solidFill>
              <a:latin typeface="TW Cen MT"/>
              <a:cs typeface="Times New Roman"/>
            </a:endParaRPr>
          </a:p>
          <a:p>
            <a:pPr marL="629920" lvl="1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 night block with an intern (in the first half of the year)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5 blocks of gyn surgery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 block of </a:t>
            </a:r>
            <a:r>
              <a:rPr lang="en-US" sz="2000" dirty="0" err="1">
                <a:solidFill>
                  <a:srgbClr val="FFFFFF"/>
                </a:solidFill>
                <a:latin typeface="TW Cen MT"/>
                <a:cs typeface="Times New Roman"/>
              </a:rPr>
              <a:t>GynOnc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1 block of </a:t>
            </a:r>
            <a:r>
              <a:rPr lang="en-US" sz="2000" dirty="0" err="1">
                <a:solidFill>
                  <a:srgbClr val="FFFFFF"/>
                </a:solidFill>
                <a:latin typeface="TW Cen MT"/>
                <a:cs typeface="Times New Roman"/>
              </a:rPr>
              <a:t>UroGyn</a:t>
            </a:r>
          </a:p>
          <a:p>
            <a:pPr marL="172720" indent="-160020">
              <a:lnSpc>
                <a:spcPct val="150000"/>
              </a:lnSpc>
              <a:spcBef>
                <a:spcPts val="400"/>
              </a:spcBef>
              <a:buClr>
                <a:srgbClr val="FFC000"/>
              </a:buClr>
              <a:buSzPct val="75000"/>
              <a:buFont typeface="Arial,Sans-Serif"/>
              <a:buChar char="•"/>
              <a:tabLst>
                <a:tab pos="167005" algn="l"/>
              </a:tabLst>
            </a:pPr>
            <a:r>
              <a:rPr lang="en-US" sz="2000" dirty="0">
                <a:solidFill>
                  <a:srgbClr val="FFFFFF"/>
                </a:solidFill>
                <a:latin typeface="TW Cen MT"/>
                <a:cs typeface="Times New Roman"/>
              </a:rPr>
              <a:t>Opportunities for an elective block</a:t>
            </a:r>
          </a:p>
        </p:txBody>
      </p:sp>
    </p:spTree>
    <p:extLst>
      <p:ext uri="{BB962C8B-B14F-4D97-AF65-F5344CB8AC3E}">
        <p14:creationId xmlns:p14="http://schemas.microsoft.com/office/powerpoint/2010/main" val="3620516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631-7BB1-7372-72BD-752147E2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EDUCATION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A21B76A5-BB6B-F923-885A-F1BD21F7C930}"/>
              </a:ext>
            </a:extLst>
          </p:cNvPr>
          <p:cNvSpPr txBox="1"/>
          <p:nvPr/>
        </p:nvSpPr>
        <p:spPr>
          <a:xfrm>
            <a:off x="682737" y="1298216"/>
            <a:ext cx="7741284" cy="5314275"/>
          </a:xfrm>
          <a:prstGeom prst="rect">
            <a:avLst/>
          </a:prstGeom>
        </p:spPr>
        <p:txBody>
          <a:bodyPr vert="horz" wrap="square" lIns="0" tIns="45720" rIns="0" bIns="0" rtlCol="0" anchor="t">
            <a:spAutoFit/>
          </a:bodyPr>
          <a:lstStyle>
            <a:defPPr>
              <a:defRPr kern="0"/>
            </a:defPPr>
          </a:lstStyle>
          <a:p>
            <a:pPr marL="393065" indent="-342900">
              <a:spcBef>
                <a:spcPts val="10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dirty="0">
                <a:solidFill>
                  <a:srgbClr val="FFFFFF"/>
                </a:solidFill>
                <a:latin typeface="Tw Cen MT"/>
                <a:cs typeface="Tw Cen MT"/>
              </a:rPr>
              <a:t>Protected ½ day per week</a:t>
            </a:r>
            <a:endParaRPr lang="en-US" sz="1900" spc="-1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sz="1500" dirty="0">
                <a:solidFill>
                  <a:srgbClr val="FFFFFF"/>
                </a:solidFill>
                <a:latin typeface="Tw Cen MT"/>
                <a:cs typeface="Tw Cen MT"/>
              </a:rPr>
              <a:t>Simulation</a:t>
            </a:r>
            <a:r>
              <a:rPr lang="en-US" sz="1500" dirty="0">
                <a:solidFill>
                  <a:srgbClr val="FFFFFF"/>
                </a:solidFill>
                <a:latin typeface="Tw Cen MT"/>
                <a:cs typeface="Tw Cen MT"/>
              </a:rPr>
              <a:t> once per month (including Noelle &amp; EMIGS sims, and other hands-on learning)</a:t>
            </a:r>
            <a:endParaRPr lang="en-US" sz="1500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sz="1500" dirty="0">
                <a:solidFill>
                  <a:srgbClr val="FFFFFF"/>
                </a:solidFill>
                <a:latin typeface="Tw Cen MT"/>
                <a:cs typeface="Tw Cen MT"/>
              </a:rPr>
              <a:t>Lectures</a:t>
            </a:r>
            <a:r>
              <a:rPr sz="1500" spc="-7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500" dirty="0">
                <a:solidFill>
                  <a:srgbClr val="FFFFFF"/>
                </a:solidFill>
                <a:latin typeface="Tw Cen MT"/>
                <a:cs typeface="Tw Cen MT"/>
              </a:rPr>
              <a:t>by</a:t>
            </a:r>
            <a:r>
              <a:rPr sz="1500" spc="-6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500" dirty="0">
                <a:solidFill>
                  <a:srgbClr val="FFFFFF"/>
                </a:solidFill>
                <a:latin typeface="Tw Cen MT"/>
                <a:cs typeface="Tw Cen MT"/>
              </a:rPr>
              <a:t>faculty</a:t>
            </a:r>
            <a:r>
              <a:rPr sz="1500" spc="-6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500" dirty="0">
                <a:solidFill>
                  <a:srgbClr val="FFFFFF"/>
                </a:solidFill>
                <a:latin typeface="Tw Cen MT"/>
                <a:cs typeface="Tw Cen MT"/>
              </a:rPr>
              <a:t>and</a:t>
            </a:r>
            <a:r>
              <a:rPr sz="1500" spc="-6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lang="en-US" sz="1500" spc="-10" dirty="0">
                <a:solidFill>
                  <a:srgbClr val="FFFFFF"/>
                </a:solidFill>
                <a:latin typeface="Tw Cen MT"/>
                <a:cs typeface="Tw Cen MT"/>
              </a:rPr>
              <a:t>residents</a:t>
            </a:r>
            <a:endParaRPr lang="en-US" sz="1500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500" dirty="0">
                <a:solidFill>
                  <a:srgbClr val="FFFFFF"/>
                </a:solidFill>
                <a:latin typeface="Tw Cen MT"/>
                <a:cs typeface="Tw Cen MT"/>
              </a:rPr>
              <a:t>Journal</a:t>
            </a:r>
            <a:r>
              <a:rPr sz="1500" spc="-4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500" dirty="0">
                <a:solidFill>
                  <a:srgbClr val="FFFFFF"/>
                </a:solidFill>
                <a:latin typeface="Tw Cen MT"/>
                <a:cs typeface="Tw Cen MT"/>
              </a:rPr>
              <a:t>Article</a:t>
            </a:r>
            <a:r>
              <a:rPr sz="1500" spc="-2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w Cen MT"/>
                <a:cs typeface="Tw Cen MT"/>
              </a:rPr>
              <a:t>Review</a:t>
            </a:r>
            <a:endParaRPr lang="en-US" sz="1900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500" spc="-10" dirty="0">
                <a:solidFill>
                  <a:srgbClr val="FFFFFF"/>
                </a:solidFill>
                <a:latin typeface="Tw Cen MT"/>
                <a:cs typeface="Tw Cen MT"/>
              </a:rPr>
              <a:t>Occasional joint education with Emergency Medicine and Family Medicine</a:t>
            </a:r>
          </a:p>
          <a:p>
            <a:pPr marL="507365" lvl="1">
              <a:spcBef>
                <a:spcPts val="360"/>
              </a:spcBef>
              <a:buClr>
                <a:srgbClr val="FFC000"/>
              </a:buClr>
              <a:tabLst>
                <a:tab pos="208279" algn="l"/>
              </a:tabLst>
            </a:pPr>
            <a:endParaRPr lang="en-US" sz="1500" spc="-1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207645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dirty="0">
                <a:solidFill>
                  <a:srgbClr val="FFFFFF"/>
                </a:solidFill>
                <a:latin typeface="Tw Cen MT"/>
                <a:cs typeface="Tw Cen MT"/>
              </a:rPr>
              <a:t>Morning readings</a:t>
            </a:r>
            <a:r>
              <a:rPr lang="en-US" sz="1900" spc="-165" dirty="0">
                <a:solidFill>
                  <a:srgbClr val="FFFFFF"/>
                </a:solidFill>
                <a:latin typeface="Tw Cen MT"/>
                <a:cs typeface="Tw Cen MT"/>
              </a:rPr>
              <a:t> -</a:t>
            </a:r>
            <a:r>
              <a:rPr lang="en-US" sz="1900" dirty="0">
                <a:solidFill>
                  <a:srgbClr val="FFFFFF"/>
                </a:solidFill>
                <a:latin typeface="Tw Cen MT"/>
                <a:cs typeface="Tw Cen MT"/>
              </a:rPr>
              <a:t> review a practice bulletin or other related literature </a:t>
            </a:r>
            <a:r>
              <a:rPr lang="en-US" sz="1900" dirty="0">
                <a:solidFill>
                  <a:srgbClr val="FFFFFF"/>
                </a:solidFill>
                <a:latin typeface="TW Cen MT"/>
                <a:cs typeface="Tw Cen MT"/>
              </a:rPr>
              <a:t>every morning during sign-out</a:t>
            </a:r>
            <a:br>
              <a:rPr lang="en-US" sz="1900" dirty="0">
                <a:solidFill>
                  <a:srgbClr val="FFFFFF"/>
                </a:solidFill>
                <a:latin typeface="Tw Cen MT"/>
                <a:cs typeface="Tw Cen MT"/>
              </a:rPr>
            </a:br>
            <a:endParaRPr lang="en-US" sz="190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207645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SCS</a:t>
            </a:r>
            <a:r>
              <a:rPr sz="1900" spc="-8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(Statewide</a:t>
            </a:r>
            <a:r>
              <a:rPr lang="en-US" sz="1900" spc="-80" dirty="0">
                <a:solidFill>
                  <a:srgbClr val="FFFFFF"/>
                </a:solidFill>
                <a:latin typeface="Tw Cen MT"/>
                <a:cs typeface="Tw Cen MT"/>
              </a:rPr>
              <a:t> Campus System)</a:t>
            </a:r>
            <a:r>
              <a:rPr sz="1900" spc="-6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–</a:t>
            </a:r>
            <a:r>
              <a:rPr sz="1900" spc="-5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all</a:t>
            </a:r>
            <a:r>
              <a:rPr sz="1900" spc="-5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osteopathic</a:t>
            </a:r>
            <a:r>
              <a:rPr sz="1900" spc="-6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w Cen MT"/>
                <a:cs typeface="Tw Cen MT"/>
              </a:rPr>
              <a:t>Ob/Gyn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Residents</a:t>
            </a:r>
            <a:r>
              <a:rPr sz="1900" spc="-6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in</a:t>
            </a:r>
            <a:r>
              <a:rPr sz="1900" spc="-6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Michigan</a:t>
            </a:r>
            <a:r>
              <a:rPr sz="1900" spc="-6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meet</a:t>
            </a:r>
            <a:r>
              <a:rPr sz="1900" spc="-7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Tw Cen MT"/>
                <a:cs typeface="Tw Cen MT"/>
              </a:rPr>
              <a:t>once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a</a:t>
            </a:r>
            <a:r>
              <a:rPr sz="1900" spc="-8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month</a:t>
            </a:r>
            <a:r>
              <a:rPr sz="1900" spc="-7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(every</a:t>
            </a:r>
            <a:r>
              <a:rPr sz="1900" spc="-8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3</a:t>
            </a:r>
            <a:r>
              <a:rPr sz="1950" baseline="25641" dirty="0">
                <a:solidFill>
                  <a:srgbClr val="FFFFFF"/>
                </a:solidFill>
                <a:latin typeface="Tw Cen MT"/>
                <a:cs typeface="Tw Cen MT"/>
              </a:rPr>
              <a:t>rd</a:t>
            </a:r>
            <a:r>
              <a:rPr sz="1950" spc="127" baseline="25641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Thursday)</a:t>
            </a:r>
            <a:r>
              <a:rPr sz="1900" spc="-8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Tw Cen MT"/>
                <a:cs typeface="Tw Cen MT"/>
              </a:rPr>
              <a:t>for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lectures</a:t>
            </a:r>
            <a:r>
              <a:rPr sz="1900" spc="-8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dirty="0">
                <a:solidFill>
                  <a:srgbClr val="FFFFFF"/>
                </a:solidFill>
                <a:latin typeface="Tw Cen MT"/>
                <a:cs typeface="Tw Cen MT"/>
              </a:rPr>
              <a:t>from</a:t>
            </a:r>
            <a:r>
              <a:rPr sz="1900" spc="-8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w Cen MT"/>
                <a:cs typeface="Tw Cen MT"/>
              </a:rPr>
              <a:t>specialists</a:t>
            </a:r>
            <a:r>
              <a:rPr lang="en-US" sz="1900" spc="-10" dirty="0">
                <a:solidFill>
                  <a:srgbClr val="FFFFFF"/>
                </a:solidFill>
                <a:latin typeface="Tw Cen MT"/>
                <a:cs typeface="Tw Cen MT"/>
              </a:rPr>
              <a:t> (mostly virtual with special in-person events)</a:t>
            </a:r>
            <a:endParaRPr lang="en-US" sz="1900">
              <a:solidFill>
                <a:srgbClr val="FFFFFF"/>
              </a:solidFill>
              <a:latin typeface="Tw Cen MT"/>
            </a:endParaRPr>
          </a:p>
          <a:p>
            <a:pPr marL="50800" indent="157480">
              <a:spcBef>
                <a:spcPts val="140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0" dirty="0">
                <a:solidFill>
                  <a:srgbClr val="FFFFFF"/>
                </a:solidFill>
                <a:latin typeface="Tw Cen MT"/>
                <a:cs typeface="Tw Cen MT"/>
              </a:rPr>
              <a:t>Journal club once per quarter</a:t>
            </a:r>
          </a:p>
          <a:p>
            <a:pPr marL="50800" indent="157480">
              <a:spcBef>
                <a:spcPts val="140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0" dirty="0">
                <a:solidFill>
                  <a:srgbClr val="FFFFFF"/>
                </a:solidFill>
                <a:latin typeface="Tw Cen MT"/>
                <a:cs typeface="Tw Cen MT"/>
              </a:rPr>
              <a:t>M&amp;M Conference once per quarter</a:t>
            </a:r>
            <a:endParaRPr lang="en-US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  <a:p>
            <a:pPr marL="50800" indent="157480">
              <a:spcBef>
                <a:spcPts val="140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0" dirty="0">
                <a:solidFill>
                  <a:srgbClr val="FFFFFF"/>
                </a:solidFill>
                <a:latin typeface="Tw Cen MT"/>
                <a:cs typeface="Tw Cen MT"/>
              </a:rPr>
              <a:t>Several opportunities to attend other conferences and courses throughout the year</a:t>
            </a:r>
            <a:endParaRPr lang="en-US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05003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631-7BB1-7372-72BD-752147E2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WELLNESS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A21B76A5-BB6B-F923-885A-F1BD21F7C930}"/>
              </a:ext>
            </a:extLst>
          </p:cNvPr>
          <p:cNvSpPr txBox="1"/>
          <p:nvPr/>
        </p:nvSpPr>
        <p:spPr>
          <a:xfrm>
            <a:off x="682737" y="1298216"/>
            <a:ext cx="7741284" cy="4411464"/>
          </a:xfrm>
          <a:prstGeom prst="rect">
            <a:avLst/>
          </a:prstGeom>
        </p:spPr>
        <p:txBody>
          <a:bodyPr vert="horz" wrap="square" lIns="0" tIns="45720" rIns="0" bIns="0" rtlCol="0" anchor="t">
            <a:spAutoFit/>
          </a:bodyPr>
          <a:lstStyle>
            <a:defPPr>
              <a:defRPr kern="0"/>
            </a:defPPr>
          </a:lstStyle>
          <a:p>
            <a:pPr marL="207645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dirty="0">
                <a:solidFill>
                  <a:srgbClr val="FFFFFF"/>
                </a:solidFill>
                <a:latin typeface="Tw Cen MT"/>
                <a:cs typeface="Tw Cen MT"/>
              </a:rPr>
              <a:t>Protected time every</a:t>
            </a:r>
            <a:r>
              <a:rPr lang="en-US" sz="1900" spc="-110" dirty="0">
                <a:solidFill>
                  <a:srgbClr val="FFFFFF"/>
                </a:solidFill>
                <a:latin typeface="Tw Cen MT"/>
                <a:cs typeface="Tw Cen MT"/>
              </a:rPr>
              <a:t> 5th Wednesday of the month during education time for </a:t>
            </a:r>
            <a:r>
              <a:rPr lang="en-US" sz="1900" spc="-110" dirty="0" err="1">
                <a:solidFill>
                  <a:srgbClr val="FFFFFF"/>
                </a:solidFill>
                <a:latin typeface="Tw Cen MT"/>
                <a:cs typeface="Tw Cen MT"/>
              </a:rPr>
              <a:t>ob</a:t>
            </a:r>
            <a:r>
              <a:rPr lang="en-US" sz="1900" spc="-110" dirty="0">
                <a:solidFill>
                  <a:srgbClr val="FFFFFF"/>
                </a:solidFill>
                <a:latin typeface="Tw Cen MT"/>
                <a:cs typeface="Tw Cen MT"/>
              </a:rPr>
              <a:t>/gyn residents</a:t>
            </a: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10" dirty="0">
                <a:solidFill>
                  <a:srgbClr val="FFFFFF"/>
                </a:solidFill>
                <a:latin typeface="Tw Cen MT"/>
                <a:cs typeface="Tw Cen MT"/>
              </a:rPr>
              <a:t>Past wellness events: pottery, pumpkin carving, kayaking, etc.</a:t>
            </a: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endParaRPr lang="en-US" sz="1900" spc="-11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207645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10" dirty="0">
                <a:solidFill>
                  <a:srgbClr val="FFFFFF"/>
                </a:solidFill>
                <a:latin typeface="Tw Cen MT"/>
                <a:cs typeface="Tw Cen MT"/>
              </a:rPr>
              <a:t>On-campus Farm Market with local vendors every Thursday from May to October</a:t>
            </a: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endParaRPr lang="en-US" sz="1900" spc="-11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207645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10" dirty="0" err="1">
                <a:solidFill>
                  <a:srgbClr val="FFFFFF"/>
                </a:solidFill>
                <a:latin typeface="Tw Cen MT"/>
                <a:cs typeface="Tw Cen MT"/>
              </a:rPr>
              <a:t>HealthyBest</a:t>
            </a:r>
            <a:r>
              <a:rPr lang="en-US" sz="1900" spc="-110" dirty="0">
                <a:solidFill>
                  <a:srgbClr val="FFFFFF"/>
                </a:solidFill>
                <a:latin typeface="Tw Cen MT"/>
                <a:cs typeface="Tw Cen MT"/>
              </a:rPr>
              <a:t>: employee wellness office</a:t>
            </a: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10" dirty="0">
                <a:solidFill>
                  <a:srgbClr val="FFFFFF"/>
                </a:solidFill>
                <a:latin typeface="Tw Cen MT"/>
                <a:cs typeface="Tw Cen MT"/>
              </a:rPr>
              <a:t>Gym membership/fitness class discounts</a:t>
            </a: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10" dirty="0">
                <a:solidFill>
                  <a:srgbClr val="FFFFFF"/>
                </a:solidFill>
                <a:latin typeface="Tw Cen MT"/>
                <a:cs typeface="Tw Cen MT"/>
              </a:rPr>
              <a:t>Financial wellness resources</a:t>
            </a: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10" dirty="0">
                <a:solidFill>
                  <a:srgbClr val="FFFFFF"/>
                </a:solidFill>
                <a:latin typeface="Tw Cen MT"/>
                <a:cs typeface="Tw Cen MT"/>
              </a:rPr>
              <a:t>Running club &amp; race reimbursements</a:t>
            </a: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10" dirty="0">
                <a:solidFill>
                  <a:srgbClr val="FFFFFF"/>
                </a:solidFill>
                <a:latin typeface="Tw Cen MT"/>
                <a:cs typeface="Tw Cen MT"/>
              </a:rPr>
              <a:t>Childcare discounts</a:t>
            </a:r>
          </a:p>
          <a:p>
            <a:pPr marL="664845" lvl="1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endParaRPr lang="en-US" sz="1900" spc="-11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207645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r>
              <a:rPr lang="en-US" sz="1900" spc="-110" dirty="0">
                <a:solidFill>
                  <a:srgbClr val="FFFFFF"/>
                </a:solidFill>
                <a:latin typeface="Tw Cen MT"/>
                <a:cs typeface="Tw Cen MT"/>
              </a:rPr>
              <a:t>Encompass: free virtual counseling for all employees</a:t>
            </a:r>
          </a:p>
        </p:txBody>
      </p:sp>
      <p:pic>
        <p:nvPicPr>
          <p:cNvPr id="4" name="Picture 3" descr="A diagram of a medical symbol&#10;&#10;Description automatically generated">
            <a:extLst>
              <a:ext uri="{FF2B5EF4-FFF2-40B4-BE49-F238E27FC236}">
                <a16:creationId xmlns:a16="http://schemas.microsoft.com/office/drawing/2014/main" id="{7CD054B8-0E51-EDBC-B1D5-1F9258070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54" y="3339140"/>
            <a:ext cx="2778265" cy="247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64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631-7BB1-7372-72BD-752147E2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TW Cen MT"/>
                <a:cs typeface="Arial"/>
              </a:rPr>
              <a:t>QUESTIONS?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A21B76A5-BB6B-F923-885A-F1BD21F7C930}"/>
              </a:ext>
            </a:extLst>
          </p:cNvPr>
          <p:cNvSpPr txBox="1"/>
          <p:nvPr/>
        </p:nvSpPr>
        <p:spPr>
          <a:xfrm>
            <a:off x="682737" y="1298216"/>
            <a:ext cx="7741284" cy="2056973"/>
          </a:xfrm>
          <a:prstGeom prst="rect">
            <a:avLst/>
          </a:prstGeom>
        </p:spPr>
        <p:txBody>
          <a:bodyPr vert="horz" wrap="square" lIns="0" tIns="45720" rIns="0" bIns="0" rtlCol="0" anchor="t">
            <a:spAutoFit/>
          </a:bodyPr>
          <a:lstStyle>
            <a:defPPr>
              <a:defRPr kern="0"/>
            </a:defPPr>
          </a:lstStyle>
          <a:p>
            <a:pPr marL="50165">
              <a:spcBef>
                <a:spcPts val="360"/>
              </a:spcBef>
              <a:buClr>
                <a:srgbClr val="FFC000"/>
              </a:buClr>
              <a:tabLst>
                <a:tab pos="208279" algn="l"/>
              </a:tabLst>
            </a:pPr>
            <a:r>
              <a:rPr lang="en-US" sz="1900" dirty="0">
                <a:solidFill>
                  <a:srgbClr val="FFFFFF"/>
                </a:solidFill>
                <a:latin typeface="Tw Cen MT"/>
                <a:cs typeface="Tw Cen MT"/>
              </a:rPr>
              <a:t>Please reach out to our program coordinator!</a:t>
            </a:r>
            <a:endParaRPr lang="en-US" dirty="0"/>
          </a:p>
          <a:p>
            <a:pPr marL="207645" indent="-157480">
              <a:spcBef>
                <a:spcPts val="360"/>
              </a:spcBef>
              <a:buClr>
                <a:srgbClr val="FFC000"/>
              </a:buClr>
              <a:buFont typeface="Arial"/>
              <a:buChar char="•"/>
              <a:tabLst>
                <a:tab pos="208279" algn="l"/>
              </a:tabLst>
            </a:pPr>
            <a:endParaRPr lang="en-US" sz="190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50165">
              <a:spcBef>
                <a:spcPts val="360"/>
              </a:spcBef>
              <a:buClr>
                <a:srgbClr val="FFC000"/>
              </a:buClr>
              <a:tabLst>
                <a:tab pos="208279" algn="l"/>
              </a:tabLst>
            </a:pPr>
            <a:r>
              <a:rPr lang="en-US" sz="1900" dirty="0">
                <a:solidFill>
                  <a:srgbClr val="FFFFFF"/>
                </a:solidFill>
                <a:latin typeface="TW Cen MT"/>
                <a:cs typeface="Tw Cen MT"/>
              </a:rPr>
              <a:t>Chelsea Cavataio</a:t>
            </a:r>
          </a:p>
          <a:p>
            <a:pPr marL="50165">
              <a:spcBef>
                <a:spcPts val="360"/>
              </a:spcBef>
              <a:buClr>
                <a:srgbClr val="FFC000"/>
              </a:buClr>
              <a:tabLst>
                <a:tab pos="208279" algn="l"/>
              </a:tabLst>
            </a:pPr>
            <a:r>
              <a:rPr lang="en-US" sz="1900" dirty="0">
                <a:solidFill>
                  <a:srgbClr val="FFFFFF"/>
                </a:solidFill>
                <a:latin typeface="TW Cen MT"/>
                <a:cs typeface="Tw Cen MT"/>
                <a:hlinkClick r:id="rId2"/>
              </a:rPr>
              <a:t>Chelsea.Cavataio@umhwest.org</a:t>
            </a:r>
            <a:endParaRPr lang="en-US" sz="190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50165">
              <a:spcBef>
                <a:spcPts val="360"/>
              </a:spcBef>
              <a:tabLst>
                <a:tab pos="208279" algn="l"/>
              </a:tabLst>
            </a:pPr>
            <a:endParaRPr lang="en-US" sz="1900" dirty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50165">
              <a:spcBef>
                <a:spcPts val="360"/>
              </a:spcBef>
              <a:tabLst>
                <a:tab pos="208279" algn="l"/>
              </a:tabLst>
            </a:pPr>
            <a:endParaRPr lang="en-US" sz="1900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935932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816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ABOUT OUR PROGRAM</vt:lpstr>
      <vt:lpstr>MEET OUR PROGRAM DIRECTOR</vt:lpstr>
      <vt:lpstr>MEET OUR ATTENDINGS</vt:lpstr>
      <vt:lpstr>MEET OUR RESIDENTS</vt:lpstr>
      <vt:lpstr>OUR CURRICULUM</vt:lpstr>
      <vt:lpstr>GYNECOLOGIC SURGERY</vt:lpstr>
      <vt:lpstr>LABOR &amp; DELIVERY</vt:lpstr>
      <vt:lpstr>PGY 1</vt:lpstr>
      <vt:lpstr>PGY 2</vt:lpstr>
      <vt:lpstr>PGY 3</vt:lpstr>
      <vt:lpstr>PGY 4</vt:lpstr>
      <vt:lpstr>EDUCATION</vt:lpstr>
      <vt:lpstr>WELLNESS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Lezli Kemme</dc:creator>
  <cp:lastModifiedBy>Microsoft Office User</cp:lastModifiedBy>
  <cp:revision>907</cp:revision>
  <dcterms:created xsi:type="dcterms:W3CDTF">2019-01-24T18:39:44Z</dcterms:created>
  <dcterms:modified xsi:type="dcterms:W3CDTF">2024-07-01T14:38:20Z</dcterms:modified>
</cp:coreProperties>
</file>